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sldIdLst>
    <p:sldId id="256" r:id="rId2"/>
    <p:sldId id="338" r:id="rId3"/>
    <p:sldId id="259" r:id="rId4"/>
    <p:sldId id="260" r:id="rId5"/>
    <p:sldId id="261" r:id="rId6"/>
    <p:sldId id="262" r:id="rId7"/>
    <p:sldId id="264" r:id="rId8"/>
    <p:sldId id="339" r:id="rId9"/>
    <p:sldId id="320" r:id="rId10"/>
    <p:sldId id="340" r:id="rId11"/>
    <p:sldId id="341" r:id="rId12"/>
    <p:sldId id="342" r:id="rId13"/>
    <p:sldId id="343" r:id="rId14"/>
    <p:sldId id="322" r:id="rId15"/>
    <p:sldId id="344" r:id="rId16"/>
    <p:sldId id="330" r:id="rId17"/>
    <p:sldId id="332" r:id="rId18"/>
    <p:sldId id="333" r:id="rId19"/>
    <p:sldId id="334" r:id="rId20"/>
    <p:sldId id="335" r:id="rId21"/>
    <p:sldId id="328" r:id="rId22"/>
    <p:sldId id="329" r:id="rId23"/>
    <p:sldId id="323" r:id="rId24"/>
    <p:sldId id="324" r:id="rId25"/>
    <p:sldId id="319" r:id="rId26"/>
  </p:sldIdLst>
  <p:sldSz cx="12192000" cy="6858000"/>
  <p:notesSz cx="6858000" cy="9144000"/>
  <p:embeddedFontLst>
    <p:embeddedFont>
      <p:font typeface="Book Antiqua" panose="02040602050305030304" pitchFamily="18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5954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88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0770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7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1506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319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7565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460587" y="2942602"/>
            <a:ext cx="9530575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096869" y="2944634"/>
            <a:ext cx="1587131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283619" y="3136658"/>
            <a:ext cx="1213632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3978" y="3055622"/>
            <a:ext cx="9263793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82435" y="4625268"/>
            <a:ext cx="1016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2429" y="4559277"/>
            <a:ext cx="9006888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8628" y="3139440"/>
            <a:ext cx="9014491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073" y="4648200"/>
            <a:ext cx="8737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6273" y="3227034"/>
            <a:ext cx="88392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8936" y="228600"/>
            <a:ext cx="247904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73634" y="351410"/>
            <a:ext cx="2229647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98103" y="395428"/>
            <a:ext cx="1980708" cy="578898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229600" cy="57912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1_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05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602635" y="2946400"/>
            <a:ext cx="11020213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6875" y="3048000"/>
            <a:ext cx="10711733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41" y="3200400"/>
            <a:ext cx="102616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0661" y="4541521"/>
            <a:ext cx="1042416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1941" y="4607511"/>
            <a:ext cx="102616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1010" y="3124200"/>
            <a:ext cx="10423465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171" y="408373"/>
            <a:ext cx="11014229" cy="103942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171" y="1719071"/>
            <a:ext cx="53848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071"/>
            <a:ext cx="53848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171" y="408373"/>
            <a:ext cx="11014229" cy="1039427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171" y="1722438"/>
            <a:ext cx="5386917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171" y="2438400"/>
            <a:ext cx="5386917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22438"/>
            <a:ext cx="5389033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389033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685800"/>
            <a:ext cx="6096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6712" y="1505712"/>
            <a:ext cx="3622088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2254" y="1642472"/>
            <a:ext cx="3311005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334" y="2971800"/>
            <a:ext cx="3064845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334" y="1734312"/>
            <a:ext cx="3064845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4400" y="621437"/>
            <a:ext cx="103632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4400" y="4953000"/>
            <a:ext cx="103632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6000" y="5029200"/>
            <a:ext cx="10134353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219200" y="5638800"/>
            <a:ext cx="9771352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07452" y="5074920"/>
            <a:ext cx="10594848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5052" y="5656557"/>
            <a:ext cx="9659648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05401"/>
            <a:ext cx="9771352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121920" y="101600"/>
            <a:ext cx="1194816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9728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" y="278166"/>
            <a:ext cx="1146048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7151" y="372862"/>
            <a:ext cx="11174027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171" y="408373"/>
            <a:ext cx="11014229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dimas-5-1/OTUS_Data-center-network-design/tree/main/Projec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-150650"/>
            <a:ext cx="12310248" cy="70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551384" y="116632"/>
            <a:ext cx="10752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 Схема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Underlay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F05C46-37C0-405E-916A-FD0C1BF9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1040137"/>
            <a:ext cx="8635505" cy="57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8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-150650"/>
            <a:ext cx="12310248" cy="70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551384" y="116632"/>
            <a:ext cx="10752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 Схема 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005157-C0CE-4886-8FF7-68A648336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60" y="648226"/>
            <a:ext cx="11136560" cy="60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2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-150650"/>
            <a:ext cx="12310248" cy="70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0" y="116632"/>
            <a:ext cx="11928648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 </a:t>
            </a:r>
            <a:r>
              <a:rPr lang="ru-RU" sz="2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Пиринг</a:t>
            </a:r>
            <a:r>
              <a:rPr lang="ru-RU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с внутренним маршрутизатором</a:t>
            </a:r>
            <a:endParaRPr sz="2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F15E18-FB91-474C-98AD-1C47FB0C0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474" y="692696"/>
            <a:ext cx="7533339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6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-150650"/>
            <a:ext cx="12310248" cy="70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0" y="116632"/>
            <a:ext cx="11928648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 </a:t>
            </a:r>
            <a:r>
              <a:rPr lang="ru-RU" sz="2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Пиринг</a:t>
            </a:r>
            <a:r>
              <a:rPr lang="ru-RU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с внешним маршрутизатором</a:t>
            </a:r>
            <a:endParaRPr sz="2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9BC366-EAF4-4B43-8E42-C37A3EC9A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94" y="620688"/>
            <a:ext cx="9520560" cy="60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6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 Этапы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C016C-BAD3-46E7-A8A1-BCF7A8CE0977}"/>
              </a:ext>
            </a:extLst>
          </p:cNvPr>
          <p:cNvSpPr txBox="1"/>
          <p:nvPr/>
        </p:nvSpPr>
        <p:spPr>
          <a:xfrm>
            <a:off x="119336" y="1340768"/>
            <a:ext cx="114667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venir"/>
              </a:rPr>
              <a:t>Выполнение проекта разбито на следующие этапы:</a:t>
            </a:r>
          </a:p>
          <a:p>
            <a:endParaRPr lang="ru-RU" sz="1600" dirty="0">
              <a:latin typeface="Avenir"/>
            </a:endParaRPr>
          </a:p>
          <a:p>
            <a:r>
              <a:rPr lang="ru-RU" sz="1600" dirty="0">
                <a:latin typeface="Avenir"/>
              </a:rPr>
              <a:t>Этап 1. Работы на </a:t>
            </a:r>
            <a:r>
              <a:rPr lang="en-US" sz="1600" dirty="0">
                <a:latin typeface="Avenir"/>
              </a:rPr>
              <a:t>POD-01</a:t>
            </a:r>
            <a:endParaRPr lang="ru-RU" sz="1600" dirty="0">
              <a:latin typeface="Avenir"/>
            </a:endParaRPr>
          </a:p>
          <a:p>
            <a:pPr lvl="3"/>
            <a:r>
              <a:rPr lang="en-US" sz="1600" dirty="0">
                <a:latin typeface="Avenir"/>
              </a:rPr>
              <a:t>1.1. </a:t>
            </a:r>
            <a:r>
              <a:rPr lang="ru-RU" sz="1600" dirty="0">
                <a:latin typeface="Avenir"/>
              </a:rPr>
              <a:t>Организация линков топологии. Настройка </a:t>
            </a:r>
            <a:r>
              <a:rPr lang="en-US" sz="1600" dirty="0">
                <a:latin typeface="Avenir"/>
              </a:rPr>
              <a:t>L3 p2p </a:t>
            </a:r>
            <a:r>
              <a:rPr lang="ru-RU" sz="1600" dirty="0">
                <a:latin typeface="Avenir"/>
              </a:rPr>
              <a:t>адресации. Настройка параметров интерфейсов. Конфигурация </a:t>
            </a:r>
            <a:r>
              <a:rPr lang="en-US" sz="1600" dirty="0">
                <a:latin typeface="Avenir"/>
              </a:rPr>
              <a:t>LAG</a:t>
            </a:r>
          </a:p>
          <a:p>
            <a:pPr lvl="3"/>
            <a:r>
              <a:rPr lang="en-US" sz="1600" dirty="0">
                <a:latin typeface="Avenir"/>
              </a:rPr>
              <a:t>1.2. </a:t>
            </a:r>
            <a:r>
              <a:rPr lang="ru-RU" sz="1600" dirty="0">
                <a:latin typeface="Avenir"/>
              </a:rPr>
              <a:t>Настройка </a:t>
            </a:r>
            <a:r>
              <a:rPr lang="en-US" sz="1600" dirty="0">
                <a:latin typeface="Avenir"/>
              </a:rPr>
              <a:t>VRF. </a:t>
            </a:r>
            <a:r>
              <a:rPr lang="ru-RU" sz="1600" dirty="0">
                <a:latin typeface="Avenir"/>
              </a:rPr>
              <a:t>Настройка </a:t>
            </a:r>
            <a:r>
              <a:rPr lang="en-US" sz="1600" dirty="0">
                <a:latin typeface="Avenir"/>
              </a:rPr>
              <a:t>VLAN </a:t>
            </a:r>
            <a:r>
              <a:rPr lang="ru-RU" sz="1600" dirty="0">
                <a:latin typeface="Avenir"/>
              </a:rPr>
              <a:t>интерфейсов маршрутизаторов</a:t>
            </a:r>
          </a:p>
          <a:p>
            <a:pPr lvl="3"/>
            <a:r>
              <a:rPr lang="ru-RU" sz="1600" dirty="0">
                <a:latin typeface="Avenir"/>
              </a:rPr>
              <a:t>1.3. Настройка </a:t>
            </a:r>
            <a:r>
              <a:rPr lang="en-US" sz="1600" dirty="0">
                <a:latin typeface="Avenir"/>
              </a:rPr>
              <a:t>Underlay</a:t>
            </a:r>
            <a:r>
              <a:rPr lang="ru-RU" sz="1600" dirty="0">
                <a:latin typeface="Avenir"/>
              </a:rPr>
              <a:t> / </a:t>
            </a:r>
            <a:r>
              <a:rPr lang="en-US" sz="1600" dirty="0">
                <a:latin typeface="Avenir"/>
              </a:rPr>
              <a:t>Overlay eBGP</a:t>
            </a:r>
            <a:r>
              <a:rPr lang="ru-RU" sz="1600" dirty="0">
                <a:latin typeface="Avenir"/>
              </a:rPr>
              <a:t>.</a:t>
            </a:r>
            <a:endParaRPr lang="en-US" sz="1600" dirty="0">
              <a:latin typeface="Avenir"/>
            </a:endParaRPr>
          </a:p>
          <a:p>
            <a:pPr lvl="3"/>
            <a:r>
              <a:rPr lang="en-US" sz="1600" dirty="0">
                <a:latin typeface="Avenir"/>
              </a:rPr>
              <a:t>1.4. </a:t>
            </a:r>
            <a:r>
              <a:rPr lang="ru-RU" sz="1600" dirty="0">
                <a:latin typeface="Avenir"/>
              </a:rPr>
              <a:t>Настройка </a:t>
            </a:r>
            <a:r>
              <a:rPr lang="en-US" sz="1600" dirty="0">
                <a:latin typeface="Avenir"/>
              </a:rPr>
              <a:t>MCLAG </a:t>
            </a:r>
            <a:r>
              <a:rPr lang="ru-RU" sz="1600" dirty="0">
                <a:latin typeface="Avenir"/>
              </a:rPr>
              <a:t>пар</a:t>
            </a:r>
          </a:p>
          <a:p>
            <a:pPr lvl="3"/>
            <a:r>
              <a:rPr lang="ru-RU" sz="1600" dirty="0">
                <a:latin typeface="Avenir"/>
              </a:rPr>
              <a:t>1.5. Настройка сетевых стыков на клиентском оборудовании</a:t>
            </a:r>
          </a:p>
          <a:p>
            <a:pPr lvl="3"/>
            <a:r>
              <a:rPr lang="ru-RU" sz="1600" dirty="0">
                <a:latin typeface="Avenir"/>
              </a:rPr>
              <a:t>1.6. Настройка </a:t>
            </a:r>
            <a:r>
              <a:rPr lang="en-US" sz="1600" dirty="0">
                <a:latin typeface="Avenir"/>
              </a:rPr>
              <a:t>VXLAN</a:t>
            </a:r>
          </a:p>
          <a:p>
            <a:pPr lvl="3"/>
            <a:r>
              <a:rPr lang="en-US" sz="1600" dirty="0">
                <a:latin typeface="Avenir"/>
              </a:rPr>
              <a:t>1.7. </a:t>
            </a:r>
            <a:r>
              <a:rPr lang="ru-RU" sz="1600" dirty="0">
                <a:latin typeface="Avenir"/>
              </a:rPr>
              <a:t>Настройка маршрутизации между клиентскими сегментами. Настройка выхода во внешние сети для выделенного сегмента</a:t>
            </a:r>
          </a:p>
          <a:p>
            <a:pPr lvl="3"/>
            <a:endParaRPr lang="ru-RU" sz="1600" dirty="0">
              <a:latin typeface="Avenir"/>
            </a:endParaRPr>
          </a:p>
          <a:p>
            <a:pPr lvl="3"/>
            <a:r>
              <a:rPr lang="ru-RU" sz="1600" dirty="0">
                <a:latin typeface="Avenir"/>
              </a:rPr>
              <a:t>Этап 2. Работы на </a:t>
            </a:r>
            <a:r>
              <a:rPr lang="en-US" sz="1600" dirty="0">
                <a:latin typeface="Avenir"/>
              </a:rPr>
              <a:t>POD-0</a:t>
            </a:r>
            <a:r>
              <a:rPr lang="ru-RU" sz="1600" dirty="0">
                <a:latin typeface="Avenir"/>
              </a:rPr>
              <a:t>2</a:t>
            </a:r>
          </a:p>
          <a:p>
            <a:pPr lvl="3"/>
            <a:r>
              <a:rPr lang="ru-RU" sz="1600" dirty="0">
                <a:latin typeface="Avenir"/>
              </a:rPr>
              <a:t>2</a:t>
            </a:r>
            <a:r>
              <a:rPr lang="en-US" sz="1600" dirty="0">
                <a:latin typeface="Avenir"/>
              </a:rPr>
              <a:t>.1. </a:t>
            </a:r>
            <a:r>
              <a:rPr lang="ru-RU" sz="1600" dirty="0">
                <a:latin typeface="Avenir"/>
              </a:rPr>
              <a:t>Организация линков топологии. Настройка </a:t>
            </a:r>
            <a:r>
              <a:rPr lang="en-US" sz="1600" dirty="0">
                <a:latin typeface="Avenir"/>
              </a:rPr>
              <a:t>L3 p2p </a:t>
            </a:r>
            <a:r>
              <a:rPr lang="ru-RU" sz="1600" dirty="0">
                <a:latin typeface="Avenir"/>
              </a:rPr>
              <a:t>адресации. Настройка параметров интерфейсов. Конфигурация </a:t>
            </a:r>
            <a:r>
              <a:rPr lang="en-US" sz="1600" dirty="0">
                <a:latin typeface="Avenir"/>
              </a:rPr>
              <a:t>LAG</a:t>
            </a:r>
          </a:p>
          <a:p>
            <a:pPr lvl="3"/>
            <a:r>
              <a:rPr lang="ru-RU" sz="1600" dirty="0">
                <a:latin typeface="Avenir"/>
              </a:rPr>
              <a:t>2</a:t>
            </a:r>
            <a:r>
              <a:rPr lang="en-US" sz="1600" dirty="0">
                <a:latin typeface="Avenir"/>
              </a:rPr>
              <a:t>.2. </a:t>
            </a:r>
            <a:r>
              <a:rPr lang="ru-RU" sz="1600" dirty="0">
                <a:latin typeface="Avenir"/>
              </a:rPr>
              <a:t>Настройка </a:t>
            </a:r>
            <a:r>
              <a:rPr lang="en-US" sz="1600" dirty="0">
                <a:latin typeface="Avenir"/>
              </a:rPr>
              <a:t>VRF. </a:t>
            </a:r>
            <a:r>
              <a:rPr lang="ru-RU" sz="1600" dirty="0">
                <a:latin typeface="Avenir"/>
              </a:rPr>
              <a:t>Настройка </a:t>
            </a:r>
            <a:r>
              <a:rPr lang="en-US" sz="1600" dirty="0">
                <a:latin typeface="Avenir"/>
              </a:rPr>
              <a:t>VLAN </a:t>
            </a:r>
            <a:r>
              <a:rPr lang="ru-RU" sz="1600" dirty="0">
                <a:latin typeface="Avenir"/>
              </a:rPr>
              <a:t>интерфейсов маршрутизаторов</a:t>
            </a:r>
          </a:p>
          <a:p>
            <a:pPr lvl="3"/>
            <a:r>
              <a:rPr lang="ru-RU" sz="1600" dirty="0">
                <a:latin typeface="Avenir"/>
              </a:rPr>
              <a:t>2.3. Настройка </a:t>
            </a:r>
            <a:r>
              <a:rPr lang="en-US" sz="1600" dirty="0">
                <a:latin typeface="Avenir"/>
              </a:rPr>
              <a:t>Underlay</a:t>
            </a:r>
            <a:r>
              <a:rPr lang="ru-RU" sz="1600" dirty="0">
                <a:latin typeface="Avenir"/>
              </a:rPr>
              <a:t> / </a:t>
            </a:r>
            <a:r>
              <a:rPr lang="en-US" sz="1600" dirty="0">
                <a:latin typeface="Avenir"/>
              </a:rPr>
              <a:t>Overlay eBGP</a:t>
            </a:r>
            <a:r>
              <a:rPr lang="ru-RU" sz="1600" dirty="0">
                <a:latin typeface="Avenir"/>
              </a:rPr>
              <a:t>. Настройка </a:t>
            </a:r>
            <a:r>
              <a:rPr lang="en-US" sz="1600" dirty="0">
                <a:latin typeface="Avenir"/>
              </a:rPr>
              <a:t>DCI</a:t>
            </a:r>
          </a:p>
          <a:p>
            <a:pPr lvl="3"/>
            <a:r>
              <a:rPr lang="en-US" sz="1600" dirty="0">
                <a:latin typeface="Avenir"/>
              </a:rPr>
              <a:t>2.4. </a:t>
            </a:r>
            <a:r>
              <a:rPr lang="ru-RU" sz="1600" dirty="0">
                <a:latin typeface="Avenir"/>
              </a:rPr>
              <a:t>Настройка </a:t>
            </a:r>
            <a:r>
              <a:rPr lang="en-US" sz="1600" dirty="0">
                <a:latin typeface="Avenir"/>
              </a:rPr>
              <a:t>MCLAG </a:t>
            </a:r>
            <a:r>
              <a:rPr lang="ru-RU" sz="1600" dirty="0">
                <a:latin typeface="Avenir"/>
              </a:rPr>
              <a:t>пар</a:t>
            </a:r>
          </a:p>
          <a:p>
            <a:pPr lvl="3"/>
            <a:r>
              <a:rPr lang="en-US" sz="1600" dirty="0">
                <a:latin typeface="Avenir"/>
              </a:rPr>
              <a:t>2</a:t>
            </a:r>
            <a:r>
              <a:rPr lang="ru-RU" sz="1600" dirty="0">
                <a:latin typeface="Avenir"/>
              </a:rPr>
              <a:t>.5. Настройка сетевых стыков на клиентском оборудовании</a:t>
            </a:r>
          </a:p>
          <a:p>
            <a:pPr lvl="3"/>
            <a:r>
              <a:rPr lang="en-US" sz="1600" dirty="0">
                <a:latin typeface="Avenir"/>
              </a:rPr>
              <a:t>2</a:t>
            </a:r>
            <a:r>
              <a:rPr lang="ru-RU" sz="1600" dirty="0">
                <a:latin typeface="Avenir"/>
              </a:rPr>
              <a:t>.6. Настройка </a:t>
            </a:r>
            <a:r>
              <a:rPr lang="en-US" sz="1600" dirty="0">
                <a:latin typeface="Avenir"/>
              </a:rPr>
              <a:t>VXLAN</a:t>
            </a:r>
          </a:p>
          <a:p>
            <a:pPr lvl="3"/>
            <a:r>
              <a:rPr lang="en-US" sz="1600" dirty="0">
                <a:latin typeface="Avenir"/>
              </a:rPr>
              <a:t>2.7. </a:t>
            </a:r>
            <a:r>
              <a:rPr lang="ru-RU" sz="1600" dirty="0">
                <a:latin typeface="Avenir"/>
              </a:rPr>
              <a:t>Проверка маршрутизации между клиентскими сегментами.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68ECB-FC3A-4C1C-AD95-077FAC4360BC}"/>
              </a:ext>
            </a:extLst>
          </p:cNvPr>
          <p:cNvSpPr txBox="1"/>
          <p:nvPr/>
        </p:nvSpPr>
        <p:spPr>
          <a:xfrm>
            <a:off x="119336" y="6239167"/>
            <a:ext cx="11466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Avenir"/>
              </a:rPr>
              <a:t>Ссылка на описание работ в виртуальной среде:  </a:t>
            </a:r>
            <a:r>
              <a:rPr lang="en-US" sz="1400" dirty="0">
                <a:latin typeface="Avenir"/>
                <a:hlinkClick r:id="rId4"/>
              </a:rPr>
              <a:t>https://github.com/dimas-5-1/OTUS_Data-center-network-design/tree/main/Project</a:t>
            </a:r>
            <a:r>
              <a:rPr lang="ru-RU" sz="1400" dirty="0">
                <a:latin typeface="Aveni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354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Underlay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A3E0F9-D187-4267-BD36-2BE464D9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347" y="2360909"/>
            <a:ext cx="4407527" cy="2326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828696-8DB5-4C8F-8840-C663BBB8A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158" y="4869160"/>
            <a:ext cx="4356716" cy="1808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D70815-78C9-4FA8-95DA-EA920C9AA36D}"/>
              </a:ext>
            </a:extLst>
          </p:cNvPr>
          <p:cNvSpPr txBox="1"/>
          <p:nvPr/>
        </p:nvSpPr>
        <p:spPr>
          <a:xfrm>
            <a:off x="6420958" y="3244334"/>
            <a:ext cx="118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Avenir"/>
              </a:rPr>
              <a:t>POD-01</a:t>
            </a:r>
            <a:endParaRPr lang="ru-RU" sz="1800" dirty="0">
              <a:latin typeface="Aveni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793D1-C034-4585-94A1-807EA72F55E2}"/>
              </a:ext>
            </a:extLst>
          </p:cNvPr>
          <p:cNvSpPr txBox="1"/>
          <p:nvPr/>
        </p:nvSpPr>
        <p:spPr>
          <a:xfrm>
            <a:off x="6620943" y="5719791"/>
            <a:ext cx="118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Avenir"/>
              </a:rPr>
              <a:t>POD-02</a:t>
            </a:r>
            <a:endParaRPr lang="ru-RU" sz="1800" dirty="0">
              <a:latin typeface="Avenir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06728F-C8CD-4B18-805A-7CDF92558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63" y="1988840"/>
            <a:ext cx="3133725" cy="1933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F7EF8D-3DDB-4D58-8FE2-EFA248FBD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5219" y="1988840"/>
            <a:ext cx="2865460" cy="4393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061845-7799-4CEE-BAA4-121D5FF42024}"/>
              </a:ext>
            </a:extLst>
          </p:cNvPr>
          <p:cNvSpPr txBox="1"/>
          <p:nvPr/>
        </p:nvSpPr>
        <p:spPr>
          <a:xfrm>
            <a:off x="2683093" y="1513384"/>
            <a:ext cx="118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Avenir"/>
              </a:rPr>
              <a:t>Leaf-1-1</a:t>
            </a:r>
            <a:endParaRPr lang="ru-RU" sz="1800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68398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Overlay eBGP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19985F-822F-4C1B-B99C-DAD6C2B8B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77" y="1772815"/>
            <a:ext cx="2668303" cy="44872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FA6963-A5CB-417F-A8EE-F7140F90F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507" y="1340244"/>
            <a:ext cx="3361903" cy="53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MLAG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4447AF-AAEC-41AE-AAC1-D7617A0E6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469514"/>
            <a:ext cx="4680520" cy="52426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9BF996-E8FF-4914-AE81-B5EA58E46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10" y="1504771"/>
            <a:ext cx="4172370" cy="505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0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788" y="-12023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VXLAN EVPN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84E17-BAAB-4F5D-B0C7-CC8A7E6BB568}"/>
              </a:ext>
            </a:extLst>
          </p:cNvPr>
          <p:cNvSpPr txBox="1"/>
          <p:nvPr/>
        </p:nvSpPr>
        <p:spPr>
          <a:xfrm>
            <a:off x="820671" y="1503686"/>
            <a:ext cx="1530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Avenir"/>
              </a:rPr>
              <a:t>Leafs</a:t>
            </a:r>
            <a:r>
              <a:rPr lang="en-US" sz="1400" dirty="0">
                <a:latin typeface="Avenir"/>
              </a:rPr>
              <a:t> 1-1, 1-2</a:t>
            </a:r>
            <a:endParaRPr lang="ru-RU" sz="1400" dirty="0">
              <a:latin typeface="Aveni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CF824-2F41-4217-B67E-F215CA96F021}"/>
              </a:ext>
            </a:extLst>
          </p:cNvPr>
          <p:cNvSpPr txBox="1"/>
          <p:nvPr/>
        </p:nvSpPr>
        <p:spPr>
          <a:xfrm>
            <a:off x="181971" y="1916832"/>
            <a:ext cx="28083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interface </a:t>
            </a:r>
            <a:r>
              <a:rPr lang="en-US" dirty="0" err="1"/>
              <a:t>vxlan</a:t>
            </a:r>
            <a:r>
              <a:rPr lang="en-US" dirty="0"/>
              <a:t> vtep1</a:t>
            </a:r>
          </a:p>
          <a:p>
            <a:r>
              <a:rPr lang="en-US" dirty="0"/>
              <a:t>  source-</a:t>
            </a:r>
            <a:r>
              <a:rPr lang="en-US" dirty="0" err="1"/>
              <a:t>ip</a:t>
            </a:r>
            <a:r>
              <a:rPr lang="en-US" dirty="0"/>
              <a:t> 11.1.1.100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C00000"/>
                </a:solidFill>
              </a:rPr>
              <a:t>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10101 </a:t>
            </a:r>
            <a:r>
              <a:rPr lang="en-US" dirty="0" err="1">
                <a:solidFill>
                  <a:srgbClr val="C00000"/>
                </a:solidFill>
              </a:rPr>
              <a:t>vlan</a:t>
            </a:r>
            <a:r>
              <a:rPr lang="en-US" dirty="0">
                <a:solidFill>
                  <a:srgbClr val="C00000"/>
                </a:solidFill>
              </a:rPr>
              <a:t> 101</a:t>
            </a:r>
          </a:p>
          <a:p>
            <a:r>
              <a:rPr lang="en-US" dirty="0">
                <a:solidFill>
                  <a:srgbClr val="C00000"/>
                </a:solidFill>
              </a:rPr>
              <a:t>  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10201 </a:t>
            </a:r>
            <a:r>
              <a:rPr lang="en-US" dirty="0" err="1">
                <a:solidFill>
                  <a:srgbClr val="C00000"/>
                </a:solidFill>
              </a:rPr>
              <a:t>vlan</a:t>
            </a:r>
            <a:r>
              <a:rPr lang="en-US" dirty="0">
                <a:solidFill>
                  <a:srgbClr val="C00000"/>
                </a:solidFill>
              </a:rPr>
              <a:t> 102</a:t>
            </a:r>
          </a:p>
          <a:p>
            <a:r>
              <a:rPr lang="en-US" dirty="0">
                <a:solidFill>
                  <a:srgbClr val="C00000"/>
                </a:solidFill>
              </a:rPr>
              <a:t>  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10000 </a:t>
            </a:r>
            <a:r>
              <a:rPr lang="en-US" dirty="0" err="1">
                <a:solidFill>
                  <a:srgbClr val="C00000"/>
                </a:solidFill>
              </a:rPr>
              <a:t>vlan</a:t>
            </a:r>
            <a:r>
              <a:rPr lang="en-US" dirty="0">
                <a:solidFill>
                  <a:srgbClr val="C00000"/>
                </a:solidFill>
              </a:rPr>
              <a:t> 1000 </a:t>
            </a:r>
          </a:p>
          <a:p>
            <a:r>
              <a:rPr lang="en-US" dirty="0">
                <a:solidFill>
                  <a:srgbClr val="C00000"/>
                </a:solidFill>
              </a:rPr>
              <a:t>  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10000 </a:t>
            </a:r>
            <a:r>
              <a:rPr lang="en-US" dirty="0" err="1">
                <a:solidFill>
                  <a:srgbClr val="C00000"/>
                </a:solidFill>
              </a:rPr>
              <a:t>vrf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Vrf_ADM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20101 </a:t>
            </a:r>
            <a:r>
              <a:rPr lang="en-US" dirty="0" err="1">
                <a:solidFill>
                  <a:srgbClr val="00B050"/>
                </a:solidFill>
              </a:rPr>
              <a:t>vlan</a:t>
            </a:r>
            <a:r>
              <a:rPr lang="en-US" dirty="0">
                <a:solidFill>
                  <a:srgbClr val="00B050"/>
                </a:solidFill>
              </a:rPr>
              <a:t> 201</a:t>
            </a: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20000 </a:t>
            </a:r>
            <a:r>
              <a:rPr lang="en-US" dirty="0" err="1">
                <a:solidFill>
                  <a:srgbClr val="00B050"/>
                </a:solidFill>
              </a:rPr>
              <a:t>vlan</a:t>
            </a:r>
            <a:r>
              <a:rPr lang="en-US" dirty="0">
                <a:solidFill>
                  <a:srgbClr val="00B050"/>
                </a:solidFill>
              </a:rPr>
              <a:t> 2000 </a:t>
            </a: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20000 </a:t>
            </a:r>
            <a:r>
              <a:rPr lang="en-US" dirty="0" err="1">
                <a:solidFill>
                  <a:srgbClr val="00B050"/>
                </a:solidFill>
              </a:rPr>
              <a:t>vrf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Vrf_CAD</a:t>
            </a:r>
            <a:r>
              <a:rPr lang="en-US" dirty="0"/>
              <a:t>  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30101 </a:t>
            </a:r>
            <a:r>
              <a:rPr lang="en-US" dirty="0" err="1">
                <a:solidFill>
                  <a:srgbClr val="0070C0"/>
                </a:solidFill>
              </a:rPr>
              <a:t>vlan</a:t>
            </a:r>
            <a:r>
              <a:rPr lang="en-US" dirty="0">
                <a:solidFill>
                  <a:srgbClr val="0070C0"/>
                </a:solidFill>
              </a:rPr>
              <a:t> 301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30000 </a:t>
            </a:r>
            <a:r>
              <a:rPr lang="en-US" dirty="0" err="1">
                <a:solidFill>
                  <a:srgbClr val="0070C0"/>
                </a:solidFill>
              </a:rPr>
              <a:t>vlan</a:t>
            </a:r>
            <a:r>
              <a:rPr lang="en-US" dirty="0">
                <a:solidFill>
                  <a:srgbClr val="0070C0"/>
                </a:solidFill>
              </a:rPr>
              <a:t> 3000 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30000 </a:t>
            </a:r>
            <a:r>
              <a:rPr lang="en-US" dirty="0" err="1">
                <a:solidFill>
                  <a:srgbClr val="0070C0"/>
                </a:solidFill>
              </a:rPr>
              <a:t>vrf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Vrf_ASU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128B5-9936-4860-9E90-1162A59D1833}"/>
              </a:ext>
            </a:extLst>
          </p:cNvPr>
          <p:cNvSpPr txBox="1"/>
          <p:nvPr/>
        </p:nvSpPr>
        <p:spPr>
          <a:xfrm>
            <a:off x="3431704" y="1916832"/>
            <a:ext cx="28083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interface </a:t>
            </a:r>
            <a:r>
              <a:rPr lang="en-US" dirty="0" err="1"/>
              <a:t>vxlan</a:t>
            </a:r>
            <a:r>
              <a:rPr lang="en-US" dirty="0"/>
              <a:t> vtep1</a:t>
            </a:r>
          </a:p>
          <a:p>
            <a:r>
              <a:rPr lang="en-US" dirty="0"/>
              <a:t>  source-</a:t>
            </a:r>
            <a:r>
              <a:rPr lang="en-US" dirty="0" err="1"/>
              <a:t>ip</a:t>
            </a:r>
            <a:r>
              <a:rPr lang="en-US" dirty="0"/>
              <a:t> 11.1.3.100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10101 </a:t>
            </a:r>
            <a:r>
              <a:rPr lang="en-US" dirty="0" err="1">
                <a:solidFill>
                  <a:srgbClr val="C00000"/>
                </a:solidFill>
              </a:rPr>
              <a:t>vlan</a:t>
            </a:r>
            <a:r>
              <a:rPr lang="en-US" dirty="0">
                <a:solidFill>
                  <a:srgbClr val="C00000"/>
                </a:solidFill>
              </a:rPr>
              <a:t> 101</a:t>
            </a:r>
          </a:p>
          <a:p>
            <a:r>
              <a:rPr lang="en-US" dirty="0">
                <a:solidFill>
                  <a:srgbClr val="C00000"/>
                </a:solidFill>
              </a:rPr>
              <a:t>  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10201 </a:t>
            </a:r>
            <a:r>
              <a:rPr lang="en-US" dirty="0" err="1">
                <a:solidFill>
                  <a:srgbClr val="C00000"/>
                </a:solidFill>
              </a:rPr>
              <a:t>vlan</a:t>
            </a:r>
            <a:r>
              <a:rPr lang="en-US" dirty="0">
                <a:solidFill>
                  <a:srgbClr val="C00000"/>
                </a:solidFill>
              </a:rPr>
              <a:t> 102</a:t>
            </a:r>
          </a:p>
          <a:p>
            <a:r>
              <a:rPr lang="en-US" dirty="0">
                <a:solidFill>
                  <a:srgbClr val="C00000"/>
                </a:solidFill>
              </a:rPr>
              <a:t>  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10000 </a:t>
            </a:r>
            <a:r>
              <a:rPr lang="en-US" dirty="0" err="1">
                <a:solidFill>
                  <a:srgbClr val="C00000"/>
                </a:solidFill>
              </a:rPr>
              <a:t>vlan</a:t>
            </a:r>
            <a:r>
              <a:rPr lang="en-US" dirty="0">
                <a:solidFill>
                  <a:srgbClr val="C00000"/>
                </a:solidFill>
              </a:rPr>
              <a:t> 1000 </a:t>
            </a:r>
          </a:p>
          <a:p>
            <a:r>
              <a:rPr lang="en-US" dirty="0">
                <a:solidFill>
                  <a:srgbClr val="C00000"/>
                </a:solidFill>
              </a:rPr>
              <a:t>  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10000 </a:t>
            </a:r>
            <a:r>
              <a:rPr lang="en-US" dirty="0" err="1">
                <a:solidFill>
                  <a:srgbClr val="C00000"/>
                </a:solidFill>
              </a:rPr>
              <a:t>vrf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Vrf_ADM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20101 </a:t>
            </a:r>
            <a:r>
              <a:rPr lang="en-US" dirty="0" err="1">
                <a:solidFill>
                  <a:srgbClr val="00B050"/>
                </a:solidFill>
              </a:rPr>
              <a:t>vlan</a:t>
            </a:r>
            <a:r>
              <a:rPr lang="en-US" dirty="0">
                <a:solidFill>
                  <a:srgbClr val="00B050"/>
                </a:solidFill>
              </a:rPr>
              <a:t> 201</a:t>
            </a: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20000 </a:t>
            </a:r>
            <a:r>
              <a:rPr lang="en-US" dirty="0" err="1">
                <a:solidFill>
                  <a:srgbClr val="00B050"/>
                </a:solidFill>
              </a:rPr>
              <a:t>vlan</a:t>
            </a:r>
            <a:r>
              <a:rPr lang="en-US" dirty="0">
                <a:solidFill>
                  <a:srgbClr val="00B050"/>
                </a:solidFill>
              </a:rPr>
              <a:t> 2000 </a:t>
            </a: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20000 </a:t>
            </a:r>
            <a:r>
              <a:rPr lang="en-US" dirty="0" err="1">
                <a:solidFill>
                  <a:srgbClr val="00B050"/>
                </a:solidFill>
              </a:rPr>
              <a:t>vrf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Vrf_CAD</a:t>
            </a:r>
            <a:r>
              <a:rPr lang="en-US" dirty="0"/>
              <a:t>  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30101 </a:t>
            </a:r>
            <a:r>
              <a:rPr lang="en-US" dirty="0" err="1">
                <a:solidFill>
                  <a:srgbClr val="0070C0"/>
                </a:solidFill>
              </a:rPr>
              <a:t>vlan</a:t>
            </a:r>
            <a:r>
              <a:rPr lang="en-US" dirty="0">
                <a:solidFill>
                  <a:srgbClr val="0070C0"/>
                </a:solidFill>
              </a:rPr>
              <a:t> 301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30000 </a:t>
            </a:r>
            <a:r>
              <a:rPr lang="en-US" dirty="0" err="1">
                <a:solidFill>
                  <a:srgbClr val="0070C0"/>
                </a:solidFill>
              </a:rPr>
              <a:t>vlan</a:t>
            </a:r>
            <a:r>
              <a:rPr lang="en-US" dirty="0">
                <a:solidFill>
                  <a:srgbClr val="0070C0"/>
                </a:solidFill>
              </a:rPr>
              <a:t> 3000 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30000 </a:t>
            </a:r>
            <a:r>
              <a:rPr lang="en-US" dirty="0" err="1">
                <a:solidFill>
                  <a:srgbClr val="0070C0"/>
                </a:solidFill>
              </a:rPr>
              <a:t>vrf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Vrf_ASU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20DB98-22E3-4E6C-BD0A-999E2D31EBC8}"/>
              </a:ext>
            </a:extLst>
          </p:cNvPr>
          <p:cNvSpPr txBox="1"/>
          <p:nvPr/>
        </p:nvSpPr>
        <p:spPr>
          <a:xfrm>
            <a:off x="3575720" y="1568026"/>
            <a:ext cx="1530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Avenir"/>
              </a:rPr>
              <a:t>Leafs</a:t>
            </a:r>
            <a:r>
              <a:rPr lang="en-US" sz="1400" dirty="0">
                <a:latin typeface="Avenir"/>
              </a:rPr>
              <a:t> 1-3, 1-4</a:t>
            </a:r>
            <a:endParaRPr lang="ru-RU" sz="1400" dirty="0">
              <a:latin typeface="Aveni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FFD9A-EDEA-4457-A215-72EC75AA1A23}"/>
              </a:ext>
            </a:extLst>
          </p:cNvPr>
          <p:cNvSpPr txBox="1"/>
          <p:nvPr/>
        </p:nvSpPr>
        <p:spPr>
          <a:xfrm>
            <a:off x="9069532" y="1586027"/>
            <a:ext cx="1530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Avenir"/>
              </a:rPr>
              <a:t>Leafs</a:t>
            </a:r>
            <a:r>
              <a:rPr lang="en-US" sz="1400" dirty="0">
                <a:latin typeface="Avenir"/>
              </a:rPr>
              <a:t> 2-1, </a:t>
            </a:r>
            <a:r>
              <a:rPr lang="en-US" dirty="0">
                <a:latin typeface="Avenir"/>
              </a:rPr>
              <a:t>2</a:t>
            </a:r>
            <a:r>
              <a:rPr lang="en-US" sz="1400" dirty="0">
                <a:latin typeface="Avenir"/>
              </a:rPr>
              <a:t>-2</a:t>
            </a:r>
            <a:endParaRPr lang="ru-RU" sz="1400" dirty="0">
              <a:latin typeface="Aveni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AC6C0-BD89-4388-8541-BB9208938D62}"/>
              </a:ext>
            </a:extLst>
          </p:cNvPr>
          <p:cNvSpPr txBox="1"/>
          <p:nvPr/>
        </p:nvSpPr>
        <p:spPr>
          <a:xfrm>
            <a:off x="9048328" y="1875803"/>
            <a:ext cx="26716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interface </a:t>
            </a:r>
            <a:r>
              <a:rPr lang="en-US" dirty="0" err="1"/>
              <a:t>vxlan</a:t>
            </a:r>
            <a:r>
              <a:rPr lang="en-US" dirty="0"/>
              <a:t> vtep1</a:t>
            </a:r>
          </a:p>
          <a:p>
            <a:r>
              <a:rPr lang="en-US" dirty="0"/>
              <a:t>  source-</a:t>
            </a:r>
            <a:r>
              <a:rPr lang="en-US" dirty="0" err="1"/>
              <a:t>ip</a:t>
            </a:r>
            <a:r>
              <a:rPr lang="en-US" dirty="0"/>
              <a:t> 12.1.1.100</a:t>
            </a: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20101 </a:t>
            </a:r>
            <a:r>
              <a:rPr lang="en-US" dirty="0" err="1">
                <a:solidFill>
                  <a:srgbClr val="00B050"/>
                </a:solidFill>
              </a:rPr>
              <a:t>vlan</a:t>
            </a:r>
            <a:r>
              <a:rPr lang="en-US" dirty="0">
                <a:solidFill>
                  <a:srgbClr val="00B050"/>
                </a:solidFill>
              </a:rPr>
              <a:t> 201</a:t>
            </a: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20000 </a:t>
            </a:r>
            <a:r>
              <a:rPr lang="en-US" dirty="0" err="1">
                <a:solidFill>
                  <a:srgbClr val="00B050"/>
                </a:solidFill>
              </a:rPr>
              <a:t>vlan</a:t>
            </a:r>
            <a:r>
              <a:rPr lang="en-US" dirty="0">
                <a:solidFill>
                  <a:srgbClr val="00B050"/>
                </a:solidFill>
              </a:rPr>
              <a:t> 2000 </a:t>
            </a: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20000 </a:t>
            </a:r>
            <a:r>
              <a:rPr lang="en-US" dirty="0" err="1">
                <a:solidFill>
                  <a:srgbClr val="00B050"/>
                </a:solidFill>
              </a:rPr>
              <a:t>vrf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Vrf_CAD</a:t>
            </a:r>
            <a:r>
              <a:rPr lang="en-US" dirty="0">
                <a:solidFill>
                  <a:srgbClr val="00B050"/>
                </a:solidFill>
              </a:rPr>
              <a:t>  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30101 </a:t>
            </a:r>
            <a:r>
              <a:rPr lang="en-US" dirty="0" err="1">
                <a:solidFill>
                  <a:srgbClr val="0070C0"/>
                </a:solidFill>
              </a:rPr>
              <a:t>vlan</a:t>
            </a:r>
            <a:r>
              <a:rPr lang="en-US" dirty="0">
                <a:solidFill>
                  <a:srgbClr val="0070C0"/>
                </a:solidFill>
              </a:rPr>
              <a:t> 301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30000 </a:t>
            </a:r>
            <a:r>
              <a:rPr lang="en-US" dirty="0" err="1">
                <a:solidFill>
                  <a:srgbClr val="0070C0"/>
                </a:solidFill>
              </a:rPr>
              <a:t>vlan</a:t>
            </a:r>
            <a:r>
              <a:rPr lang="en-US" dirty="0">
                <a:solidFill>
                  <a:srgbClr val="0070C0"/>
                </a:solidFill>
              </a:rPr>
              <a:t> 3000 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30000 </a:t>
            </a:r>
            <a:r>
              <a:rPr lang="en-US" dirty="0" err="1">
                <a:solidFill>
                  <a:srgbClr val="0070C0"/>
                </a:solidFill>
              </a:rPr>
              <a:t>vrf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Vrf_ASU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D706FA-C757-466B-9F5A-760A585EFF75}"/>
              </a:ext>
            </a:extLst>
          </p:cNvPr>
          <p:cNvSpPr txBox="1"/>
          <p:nvPr/>
        </p:nvSpPr>
        <p:spPr>
          <a:xfrm>
            <a:off x="6673039" y="1632337"/>
            <a:ext cx="1530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"/>
              </a:rPr>
              <a:t>borders</a:t>
            </a:r>
            <a:r>
              <a:rPr lang="en-US" sz="1400" dirty="0">
                <a:latin typeface="Avenir"/>
              </a:rPr>
              <a:t> 1-1, 1-2</a:t>
            </a:r>
            <a:endParaRPr lang="ru-RU" sz="1400" dirty="0">
              <a:latin typeface="Avenir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616D15-10C0-4F79-BD0F-8018BE7CE1B2}"/>
              </a:ext>
            </a:extLst>
          </p:cNvPr>
          <p:cNvSpPr txBox="1"/>
          <p:nvPr/>
        </p:nvSpPr>
        <p:spPr>
          <a:xfrm>
            <a:off x="6240016" y="2060848"/>
            <a:ext cx="280831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interface </a:t>
            </a:r>
            <a:r>
              <a:rPr lang="en-US" dirty="0" err="1"/>
              <a:t>vxlan</a:t>
            </a:r>
            <a:r>
              <a:rPr lang="en-US" dirty="0"/>
              <a:t> vtep1</a:t>
            </a:r>
          </a:p>
          <a:p>
            <a:r>
              <a:rPr lang="en-US" dirty="0"/>
              <a:t>  source-</a:t>
            </a:r>
            <a:r>
              <a:rPr lang="en-US" dirty="0" err="1"/>
              <a:t>ip</a:t>
            </a:r>
            <a:r>
              <a:rPr lang="en-US" dirty="0"/>
              <a:t> 11.150.1/2.101</a:t>
            </a:r>
          </a:p>
          <a:p>
            <a:r>
              <a:rPr lang="en-US" dirty="0">
                <a:solidFill>
                  <a:srgbClr val="C00000"/>
                </a:solidFill>
              </a:rPr>
              <a:t>  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10000 </a:t>
            </a:r>
            <a:r>
              <a:rPr lang="en-US" dirty="0" err="1">
                <a:solidFill>
                  <a:srgbClr val="C00000"/>
                </a:solidFill>
              </a:rPr>
              <a:t>vlan</a:t>
            </a:r>
            <a:r>
              <a:rPr lang="en-US" dirty="0">
                <a:solidFill>
                  <a:srgbClr val="C00000"/>
                </a:solidFill>
              </a:rPr>
              <a:t> 1000 </a:t>
            </a:r>
          </a:p>
          <a:p>
            <a:r>
              <a:rPr lang="en-US" dirty="0">
                <a:solidFill>
                  <a:srgbClr val="C00000"/>
                </a:solidFill>
              </a:rPr>
              <a:t>  map </a:t>
            </a:r>
            <a:r>
              <a:rPr lang="en-US" dirty="0" err="1">
                <a:solidFill>
                  <a:srgbClr val="C00000"/>
                </a:solidFill>
              </a:rPr>
              <a:t>vni</a:t>
            </a:r>
            <a:r>
              <a:rPr lang="en-US" dirty="0">
                <a:solidFill>
                  <a:srgbClr val="C00000"/>
                </a:solidFill>
              </a:rPr>
              <a:t> 10000 </a:t>
            </a:r>
            <a:r>
              <a:rPr lang="en-US" dirty="0" err="1">
                <a:solidFill>
                  <a:srgbClr val="C00000"/>
                </a:solidFill>
              </a:rPr>
              <a:t>vrf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Vrf_ADM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map </a:t>
            </a:r>
            <a:r>
              <a:rPr lang="en-US" dirty="0" err="1">
                <a:solidFill>
                  <a:srgbClr val="00B050"/>
                </a:solidFill>
              </a:rPr>
              <a:t>vni</a:t>
            </a:r>
            <a:r>
              <a:rPr lang="en-US" dirty="0">
                <a:solidFill>
                  <a:srgbClr val="00B050"/>
                </a:solidFill>
              </a:rPr>
              <a:t> 20000 </a:t>
            </a:r>
            <a:r>
              <a:rPr lang="en-US" dirty="0" err="1">
                <a:solidFill>
                  <a:srgbClr val="00B050"/>
                </a:solidFill>
              </a:rPr>
              <a:t>vrf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Vrf_CAD</a:t>
            </a:r>
            <a:r>
              <a:rPr lang="en-US" dirty="0"/>
              <a:t>  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30000 </a:t>
            </a:r>
            <a:r>
              <a:rPr lang="en-US" dirty="0" err="1">
                <a:solidFill>
                  <a:srgbClr val="0070C0"/>
                </a:solidFill>
              </a:rPr>
              <a:t>vlan</a:t>
            </a:r>
            <a:r>
              <a:rPr lang="en-US" dirty="0">
                <a:solidFill>
                  <a:srgbClr val="0070C0"/>
                </a:solidFill>
              </a:rPr>
              <a:t> 3000 </a:t>
            </a:r>
          </a:p>
          <a:p>
            <a:r>
              <a:rPr lang="en-US" dirty="0">
                <a:solidFill>
                  <a:srgbClr val="0070C0"/>
                </a:solidFill>
              </a:rPr>
              <a:t>  map </a:t>
            </a:r>
            <a:r>
              <a:rPr lang="en-US" dirty="0" err="1">
                <a:solidFill>
                  <a:srgbClr val="0070C0"/>
                </a:solidFill>
              </a:rPr>
              <a:t>vni</a:t>
            </a:r>
            <a:r>
              <a:rPr lang="en-US" dirty="0">
                <a:solidFill>
                  <a:srgbClr val="0070C0"/>
                </a:solidFill>
              </a:rPr>
              <a:t> 30000 </a:t>
            </a:r>
            <a:r>
              <a:rPr lang="en-US" dirty="0" err="1">
                <a:solidFill>
                  <a:srgbClr val="0070C0"/>
                </a:solidFill>
              </a:rPr>
              <a:t>vrf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Vrf_ASU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353B85-6E49-4D97-AC8A-6B5039B769F4}"/>
              </a:ext>
            </a:extLst>
          </p:cNvPr>
          <p:cNvSpPr txBox="1"/>
          <p:nvPr/>
        </p:nvSpPr>
        <p:spPr>
          <a:xfrm>
            <a:off x="263352" y="4922905"/>
            <a:ext cx="9991321" cy="16004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leaf-2-1# show </a:t>
            </a:r>
            <a:r>
              <a:rPr lang="en-US" dirty="0" err="1"/>
              <a:t>vxlan</a:t>
            </a:r>
            <a:r>
              <a:rPr lang="en-US" dirty="0"/>
              <a:t> tunnel</a:t>
            </a:r>
          </a:p>
          <a:p>
            <a:r>
              <a:rPr lang="en-US" dirty="0"/>
              <a:t>        Name                SIP               DIP                 source      </a:t>
            </a:r>
            <a:r>
              <a:rPr lang="en-US" dirty="0" err="1"/>
              <a:t>operstatus</a:t>
            </a:r>
            <a:endParaRPr lang="en-US" dirty="0"/>
          </a:p>
          <a:p>
            <a:r>
              <a:rPr lang="en-US" dirty="0"/>
              <a:t>        =======             ======            ======              ======      ========</a:t>
            </a:r>
          </a:p>
          <a:p>
            <a:r>
              <a:rPr lang="en-US" dirty="0"/>
              <a:t>        EVPN_11.1.1.100     12.1.1.100        11.1.1.100          EVPN        </a:t>
            </a:r>
            <a:r>
              <a:rPr lang="en-US" dirty="0" err="1"/>
              <a:t>oper_up</a:t>
            </a:r>
            <a:endParaRPr lang="en-US" dirty="0"/>
          </a:p>
          <a:p>
            <a:r>
              <a:rPr lang="en-US" dirty="0"/>
              <a:t>        EVPN_11.1.3.100     12.1.1.100        11.1.3.100          EVPN        </a:t>
            </a:r>
            <a:r>
              <a:rPr lang="en-US" dirty="0" err="1"/>
              <a:t>oper_up</a:t>
            </a:r>
            <a:endParaRPr lang="en-US" dirty="0"/>
          </a:p>
          <a:p>
            <a:r>
              <a:rPr lang="en-US" dirty="0"/>
              <a:t>        EVPN_11.150.1.100   12.1.1.100        11.150.1.100        EVPN        </a:t>
            </a:r>
            <a:r>
              <a:rPr lang="en-US" dirty="0" err="1"/>
              <a:t>oper_up</a:t>
            </a:r>
            <a:endParaRPr lang="en-US" dirty="0"/>
          </a:p>
          <a:p>
            <a:r>
              <a:rPr lang="en-US" dirty="0"/>
              <a:t>        EVPN_11.150.2.101   12.1.1.100        11.150.2.101        EVPN        </a:t>
            </a:r>
            <a:r>
              <a:rPr lang="en-US" dirty="0" err="1"/>
              <a:t>oper_up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0965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Маршрутизация</a:t>
            </a:r>
            <a:endParaRPr sz="36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3C2CA-423E-4636-8162-E51FB7A7ECB9}"/>
              </a:ext>
            </a:extLst>
          </p:cNvPr>
          <p:cNvSpPr txBox="1"/>
          <p:nvPr/>
        </p:nvSpPr>
        <p:spPr>
          <a:xfrm>
            <a:off x="132218" y="1443841"/>
            <a:ext cx="1180931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Параметры обмена маршрутами между сегментами:</a:t>
            </a:r>
          </a:p>
          <a:p>
            <a:endParaRPr lang="ru-RU" dirty="0"/>
          </a:p>
          <a:p>
            <a:r>
              <a:rPr lang="ru-RU" dirty="0"/>
              <a:t>- Клиенты сегментов CRM + 1C, и клиенты сегмента CAD имеют доступ к подсетям друг друга</a:t>
            </a:r>
          </a:p>
          <a:p>
            <a:r>
              <a:rPr lang="ru-RU" dirty="0"/>
              <a:t>- Клиенты сегментов CAD и клиенты сегмента ASU имеют доступ к подсетям друг друга</a:t>
            </a:r>
          </a:p>
          <a:p>
            <a:r>
              <a:rPr lang="ru-RU" dirty="0"/>
              <a:t>- Доступ к внешним сетям имеют только клиенты сегментов CRM + 1C</a:t>
            </a:r>
          </a:p>
          <a:p>
            <a:endParaRPr lang="ru-RU" dirty="0"/>
          </a:p>
          <a:p>
            <a:endParaRPr lang="ru-RU" b="1" dirty="0"/>
          </a:p>
          <a:p>
            <a:r>
              <a:rPr lang="ru-RU" b="1" dirty="0"/>
              <a:t>Обмен внутренними маршрутами клиентов внутри ЦОД:</a:t>
            </a:r>
          </a:p>
          <a:p>
            <a:endParaRPr lang="ru-RU" b="1" dirty="0"/>
          </a:p>
          <a:p>
            <a:r>
              <a:rPr lang="ru-RU" dirty="0"/>
              <a:t>1. С </a:t>
            </a:r>
            <a:r>
              <a:rPr lang="ru-RU" dirty="0" err="1"/>
              <a:t>Vrf</a:t>
            </a:r>
            <a:r>
              <a:rPr lang="ru-RU" dirty="0"/>
              <a:t> ADM, CAD, ASU маршрутизаторов </a:t>
            </a:r>
            <a:r>
              <a:rPr lang="ru-RU" dirty="0" err="1"/>
              <a:t>border</a:t>
            </a:r>
            <a:r>
              <a:rPr lang="ru-RU" dirty="0"/>
              <a:t>, в сторону int-router-1, посредством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Map</a:t>
            </a:r>
            <a:r>
              <a:rPr lang="ru-RU" dirty="0"/>
              <a:t>, экспортируются маршруты уровня адресов подсетей, без адресации /32 отдельных хостов</a:t>
            </a:r>
          </a:p>
          <a:p>
            <a:r>
              <a:rPr lang="ru-RU" dirty="0"/>
              <a:t>2. От маршрутизатора int-router-1 выполняется экспорт маршрутов в сторону маршрутизаторов </a:t>
            </a:r>
            <a:r>
              <a:rPr lang="ru-RU" dirty="0" err="1"/>
              <a:t>border</a:t>
            </a:r>
            <a:r>
              <a:rPr lang="ru-RU" dirty="0"/>
              <a:t>:</a:t>
            </a:r>
          </a:p>
          <a:p>
            <a:r>
              <a:rPr lang="ru-RU" dirty="0"/>
              <a:t>   - Маршруты, полученные от </a:t>
            </a:r>
            <a:r>
              <a:rPr lang="ru-RU" dirty="0" err="1"/>
              <a:t>Vrf_ADM</a:t>
            </a:r>
            <a:r>
              <a:rPr lang="ru-RU" dirty="0"/>
              <a:t> экспортируются в </a:t>
            </a:r>
            <a:r>
              <a:rPr lang="ru-RU" dirty="0" err="1"/>
              <a:t>Vrf_CAD</a:t>
            </a:r>
            <a:endParaRPr lang="ru-RU" dirty="0"/>
          </a:p>
          <a:p>
            <a:r>
              <a:rPr lang="ru-RU" dirty="0"/>
              <a:t>   - Маршруты, полученные от </a:t>
            </a:r>
            <a:r>
              <a:rPr lang="ru-RU" dirty="0" err="1"/>
              <a:t>Vrf_CAD</a:t>
            </a:r>
            <a:r>
              <a:rPr lang="ru-RU" dirty="0"/>
              <a:t> экспортируются в </a:t>
            </a:r>
            <a:r>
              <a:rPr lang="ru-RU" dirty="0" err="1"/>
              <a:t>Vrf_ADM</a:t>
            </a:r>
            <a:r>
              <a:rPr lang="ru-RU" dirty="0"/>
              <a:t> и </a:t>
            </a:r>
            <a:r>
              <a:rPr lang="ru-RU" dirty="0" err="1"/>
              <a:t>Vrf_ASU</a:t>
            </a:r>
            <a:endParaRPr lang="ru-RU" dirty="0"/>
          </a:p>
          <a:p>
            <a:r>
              <a:rPr lang="ru-RU" dirty="0"/>
              <a:t>   - Маршруты, полученные от </a:t>
            </a:r>
            <a:r>
              <a:rPr lang="ru-RU" dirty="0" err="1"/>
              <a:t>Vrf_ASU</a:t>
            </a:r>
            <a:r>
              <a:rPr lang="ru-RU" dirty="0"/>
              <a:t> экспортируются в </a:t>
            </a:r>
            <a:r>
              <a:rPr lang="ru-RU" dirty="0" err="1"/>
              <a:t>Vrf_CAD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Обмен внешними маршрутами внутри ЦОД:</a:t>
            </a:r>
          </a:p>
          <a:p>
            <a:pPr lvl="1"/>
            <a:r>
              <a:rPr lang="ru-RU" dirty="0"/>
              <a:t>1. С </a:t>
            </a:r>
            <a:r>
              <a:rPr lang="ru-RU" dirty="0" err="1"/>
              <a:t>Vrf</a:t>
            </a:r>
            <a:r>
              <a:rPr lang="ru-RU" dirty="0"/>
              <a:t> ADM маршрутизаторов </a:t>
            </a:r>
            <a:r>
              <a:rPr lang="ru-RU" dirty="0" err="1"/>
              <a:t>border</a:t>
            </a:r>
            <a:r>
              <a:rPr lang="ru-RU" dirty="0"/>
              <a:t>, в сторону ext-router-1, посредством </a:t>
            </a:r>
            <a:r>
              <a:rPr lang="ru-RU" dirty="0" err="1"/>
              <a:t>Route</a:t>
            </a:r>
            <a:r>
              <a:rPr lang="ru-RU" dirty="0"/>
              <a:t> </a:t>
            </a:r>
            <a:r>
              <a:rPr lang="ru-RU" dirty="0" err="1"/>
              <a:t>Map</a:t>
            </a:r>
            <a:r>
              <a:rPr lang="ru-RU" dirty="0"/>
              <a:t>, экспортируются маршруты уровня адресов подсетей, без адресации /32 отдельных хостов</a:t>
            </a:r>
          </a:p>
          <a:p>
            <a:pPr lvl="1"/>
            <a:r>
              <a:rPr lang="ru-RU" dirty="0"/>
              <a:t>2. От маршрутизатора ext-router-1 выполняется экспорт внешних маршрутов в сторону маршрутизаторов </a:t>
            </a:r>
            <a:r>
              <a:rPr lang="ru-RU" dirty="0" err="1"/>
              <a:t>border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961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721" y="3284984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ru-RU" sz="3600">
                <a:latin typeface="Roboto"/>
                <a:ea typeface="Roboto"/>
                <a:cs typeface="Roboto"/>
              </a:rPr>
              <a:t>Разработка </a:t>
            </a:r>
            <a:r>
              <a:rPr lang="ru-RU" sz="3600" dirty="0">
                <a:latin typeface="Roboto"/>
                <a:ea typeface="Roboto"/>
                <a:cs typeface="Roboto"/>
              </a:rPr>
              <a:t>EVPN/VXLAN-фабрики уровня предприятия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7248128" y="5897695"/>
            <a:ext cx="4824535" cy="96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400" dirty="0">
                <a:latin typeface="Roboto"/>
                <a:ea typeface="Roboto"/>
                <a:cs typeface="Roboto"/>
                <a:sym typeface="Roboto"/>
              </a:rPr>
              <a:t>Сураев Дмитрий Валерьевич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Сетевой инженер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18501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193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</a:t>
            </a: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Маршрутизация</a:t>
            </a:r>
            <a:endParaRPr sz="36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6234" y="1326970"/>
            <a:ext cx="11521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venir"/>
              </a:rPr>
              <a:t>Маршруты в </a:t>
            </a:r>
            <a:r>
              <a:rPr lang="en-US" sz="2000" dirty="0">
                <a:latin typeface="Avenir"/>
              </a:rPr>
              <a:t>VRF_ADM</a:t>
            </a:r>
            <a:endParaRPr lang="ru-RU" sz="2000" dirty="0">
              <a:latin typeface="Aveni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25391-BD9E-44A0-B289-3A3EF7B6134C}"/>
              </a:ext>
            </a:extLst>
          </p:cNvPr>
          <p:cNvSpPr txBox="1"/>
          <p:nvPr/>
        </p:nvSpPr>
        <p:spPr>
          <a:xfrm>
            <a:off x="243669" y="1916832"/>
            <a:ext cx="844461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leaf-1-1# show </a:t>
            </a:r>
            <a:r>
              <a:rPr lang="en-US" dirty="0" err="1"/>
              <a:t>ip</a:t>
            </a:r>
            <a:r>
              <a:rPr lang="en-US" dirty="0"/>
              <a:t> route </a:t>
            </a:r>
            <a:r>
              <a:rPr lang="en-US" dirty="0" err="1"/>
              <a:t>vrf</a:t>
            </a:r>
            <a:r>
              <a:rPr lang="en-US" dirty="0"/>
              <a:t> </a:t>
            </a:r>
            <a:r>
              <a:rPr lang="en-US" dirty="0" err="1"/>
              <a:t>Vrf_ADM</a:t>
            </a:r>
            <a:endParaRPr lang="en-US" dirty="0"/>
          </a:p>
          <a:p>
            <a:r>
              <a:rPr lang="en-US" dirty="0"/>
              <a:t>Codes:  K - kernel route, C - connected, S - static, B - BGP, O - OSPF</a:t>
            </a:r>
          </a:p>
          <a:p>
            <a:r>
              <a:rPr lang="en-US" dirty="0"/>
              <a:t>        &gt; - selected route, * - FIB route, q - queued route, r - rejected route, # - not installed in hardware</a:t>
            </a:r>
          </a:p>
          <a:p>
            <a:r>
              <a:rPr lang="en-US" dirty="0"/>
              <a:t>       Destination                  Gateway                                                 </a:t>
            </a:r>
            <a:r>
              <a:rPr lang="en-US" dirty="0" err="1"/>
              <a:t>Dist</a:t>
            </a:r>
            <a:r>
              <a:rPr lang="en-US" dirty="0"/>
              <a:t>/Metric   Uptime</a:t>
            </a:r>
          </a:p>
          <a:p>
            <a:r>
              <a:rPr lang="en-US" dirty="0"/>
              <a:t>--------------------------------------------------------------------------------------------------------------------</a:t>
            </a:r>
          </a:p>
          <a:p>
            <a:r>
              <a:rPr lang="en-US" dirty="0"/>
              <a:t> C&gt;*   10.4.8.0/22                  Direct                        Vlan101                   0/0           1d03h31m</a:t>
            </a:r>
          </a:p>
          <a:p>
            <a:r>
              <a:rPr lang="en-US" dirty="0"/>
              <a:t> B&gt;*   10.4.8.2/32                  via 11.1.3.100                Vlan1000                  20/0          00:40:13</a:t>
            </a:r>
          </a:p>
          <a:p>
            <a:r>
              <a:rPr lang="en-US" dirty="0"/>
              <a:t> C&gt;*   10.4.12.0/22                 Direct                        Vlan102                   0/0           1d03h31m</a:t>
            </a:r>
          </a:p>
          <a:p>
            <a:r>
              <a:rPr lang="en-US" dirty="0"/>
              <a:t> B&gt;*   10.4.12.2/32                 via 11.1.3.100                Vlan1000                  20/0          06:35:33</a:t>
            </a:r>
          </a:p>
          <a:p>
            <a:r>
              <a:rPr lang="en-US" dirty="0">
                <a:highlight>
                  <a:srgbClr val="FFFF00"/>
                </a:highlight>
              </a:rPr>
              <a:t> B&gt;*   10.4.24.0/22                 via 11.150.1.100              Vlan1000                  20/0          06:57:16</a:t>
            </a:r>
          </a:p>
          <a:p>
            <a:r>
              <a:rPr lang="en-US" dirty="0">
                <a:highlight>
                  <a:srgbClr val="FFFF00"/>
                </a:highlight>
              </a:rPr>
              <a:t>   *                                via 11.150.2.101              Vlan1000</a:t>
            </a:r>
          </a:p>
          <a:p>
            <a:r>
              <a:rPr lang="en-US" dirty="0"/>
              <a:t> B&gt;*   11.152.1.0/31                via 11.150.1.100              Vlan1000                  20/0          1d05h24m</a:t>
            </a:r>
          </a:p>
          <a:p>
            <a:r>
              <a:rPr lang="en-US" dirty="0"/>
              <a:t> B&gt;*   11.152.1.100/31              via 11.150.1.100              Vlan1000                  20/0          1d05h24m</a:t>
            </a:r>
          </a:p>
          <a:p>
            <a:r>
              <a:rPr lang="en-US" dirty="0"/>
              <a:t> B&gt;*   11.152.2.0/31                via 11.150.2.101              Vlan1000                  20/0          1d03h24m</a:t>
            </a:r>
          </a:p>
          <a:p>
            <a:r>
              <a:rPr lang="en-US" dirty="0"/>
              <a:t> B&gt;*   11.152.2.100/31              via 11.150.2.101              Vlan1000                  20/0          1d03h24m</a:t>
            </a:r>
          </a:p>
          <a:p>
            <a:r>
              <a:rPr lang="en-US" dirty="0"/>
              <a:t> </a:t>
            </a:r>
            <a:r>
              <a:rPr lang="en-US" dirty="0">
                <a:highlight>
                  <a:srgbClr val="00FFFF"/>
                </a:highlight>
              </a:rPr>
              <a:t>B&gt;*   200.200.0.0/16               via 11.150.1.100              Vlan1000                  20/0          05:15:06</a:t>
            </a:r>
          </a:p>
          <a:p>
            <a:r>
              <a:rPr lang="en-US" dirty="0">
                <a:highlight>
                  <a:srgbClr val="00FFFF"/>
                </a:highlight>
              </a:rPr>
              <a:t>   *                                via 11.150.2.101              Vlan1000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3DCB3-3C99-4B93-B045-957A55DA6F37}"/>
              </a:ext>
            </a:extLst>
          </p:cNvPr>
          <p:cNvSpPr txBox="1"/>
          <p:nvPr/>
        </p:nvSpPr>
        <p:spPr>
          <a:xfrm>
            <a:off x="7981090" y="3794269"/>
            <a:ext cx="38164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highlight>
                  <a:srgbClr val="FFFF00"/>
                </a:highlight>
              </a:rPr>
              <a:t>Маршрут сегмента </a:t>
            </a:r>
            <a:r>
              <a:rPr lang="en-US" sz="1100" dirty="0">
                <a:highlight>
                  <a:srgbClr val="FFFF00"/>
                </a:highlight>
              </a:rPr>
              <a:t>CAD</a:t>
            </a:r>
            <a:r>
              <a:rPr lang="ru-RU" sz="1100" dirty="0">
                <a:highlight>
                  <a:srgbClr val="FFFF00"/>
                </a:highlight>
              </a:rPr>
              <a:t>, полученный от </a:t>
            </a:r>
            <a:r>
              <a:rPr lang="en-US" sz="1100" dirty="0">
                <a:highlight>
                  <a:srgbClr val="FFFF00"/>
                </a:highlight>
              </a:rPr>
              <a:t>INT-ROUTER-1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BB26E-70A6-423C-BFDD-FD95E864F999}"/>
              </a:ext>
            </a:extLst>
          </p:cNvPr>
          <p:cNvSpPr txBox="1"/>
          <p:nvPr/>
        </p:nvSpPr>
        <p:spPr>
          <a:xfrm>
            <a:off x="8472264" y="5026052"/>
            <a:ext cx="26156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highlight>
                  <a:srgbClr val="00FFFF"/>
                </a:highlight>
              </a:rPr>
              <a:t>Маршрут выхода во внешние сети, полученный от </a:t>
            </a:r>
            <a:r>
              <a:rPr lang="en-US" sz="1100" dirty="0">
                <a:highlight>
                  <a:srgbClr val="00FFFF"/>
                </a:highlight>
              </a:rPr>
              <a:t>EXT-ROUTER-1</a:t>
            </a:r>
          </a:p>
        </p:txBody>
      </p:sp>
    </p:spTree>
    <p:extLst>
      <p:ext uri="{BB962C8B-B14F-4D97-AF65-F5344CB8AC3E}">
        <p14:creationId xmlns:p14="http://schemas.microsoft.com/office/powerpoint/2010/main" val="1439239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работы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8F7590-D724-4EB4-8097-32E7F9CD5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221891"/>
            <a:ext cx="4464496" cy="32491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2E6E3E1-3FB4-4A82-B234-B127CB08C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7" y="4639886"/>
            <a:ext cx="4248472" cy="186932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9D0E0BD-DAE6-472A-B29B-B7AE197DB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097" y="2060848"/>
            <a:ext cx="4703970" cy="37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03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</a:t>
            </a:r>
            <a:r>
              <a:rPr lang="en-US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работы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96286D-BD0E-4DA8-966C-54B9BA982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970" y="1340768"/>
            <a:ext cx="5109662" cy="53854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6262A1-DCE5-4117-8F89-02C37B260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68" y="1890223"/>
            <a:ext cx="58293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1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Оценка реализации.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77B82-08F4-4676-B4CD-C5A6FAED8575}"/>
              </a:ext>
            </a:extLst>
          </p:cNvPr>
          <p:cNvSpPr txBox="1"/>
          <p:nvPr/>
        </p:nvSpPr>
        <p:spPr>
          <a:xfrm>
            <a:off x="0" y="1565198"/>
            <a:ext cx="587997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1400" dirty="0">
                <a:highlight>
                  <a:srgbClr val="FFFF00"/>
                </a:highlight>
              </a:rPr>
              <a:t>Обеспечение территориально распределенной сетевой инфраструктуры </a:t>
            </a:r>
            <a:endParaRPr lang="en-US" sz="1400" dirty="0">
              <a:highlight>
                <a:srgbClr val="FFFF00"/>
              </a:highligh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1400" dirty="0">
              <a:highlight>
                <a:srgbClr val="FFFF00"/>
              </a:highligh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1400" dirty="0">
                <a:highlight>
                  <a:srgbClr val="FFFF00"/>
                </a:highlight>
              </a:rPr>
              <a:t>Обеспечение географического резервирования производственных приложений Заказчика: CAD, АСУТП</a:t>
            </a:r>
            <a:endParaRPr lang="en-US" sz="1400" dirty="0">
              <a:highlight>
                <a:srgbClr val="FFFF00"/>
              </a:highligh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1400" dirty="0">
                <a:highlight>
                  <a:srgbClr val="00FF00"/>
                </a:highlight>
              </a:rPr>
              <a:t>Обеспечение возможности миграции серверов Заказчика как внутри, так и между локациями, без необходимости переконфигурирования сетевого стека со стороны клиента</a:t>
            </a:r>
            <a:endParaRPr lang="en-US" sz="1400" dirty="0">
              <a:highlight>
                <a:srgbClr val="00FF00"/>
              </a:highligh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1400" dirty="0">
                <a:highlight>
                  <a:srgbClr val="C0C0C0"/>
                </a:highlight>
              </a:rPr>
              <a:t>Обеспечение горизонтального масштабирования сетевой инфраструктуры для подключения нового оборудования Заказчика, без влияния на уже работающие сервисы</a:t>
            </a:r>
            <a:endParaRPr lang="en-US" sz="1400" dirty="0">
              <a:highlight>
                <a:srgbClr val="C0C0C0"/>
              </a:highligh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1400" dirty="0">
                <a:highlight>
                  <a:srgbClr val="00FFFF"/>
                </a:highlight>
              </a:rPr>
              <a:t>Построение сетевой инфраструктуры без применения дорогостоящего IP/MPLS стека</a:t>
            </a:r>
            <a:endParaRPr lang="en-US" sz="1400" dirty="0">
              <a:highlight>
                <a:srgbClr val="00FFFF"/>
              </a:highligh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1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bg1"/>
                </a:solidFill>
                <a:highlight>
                  <a:srgbClr val="808000"/>
                </a:highlight>
              </a:rPr>
              <a:t>Обеспечение отказоустойчивых подключений серверов критической инфраструктуры (АСУТП, CRM, CAD) к оборудованию сетевой инфраструктуры</a:t>
            </a:r>
            <a:endParaRPr lang="en-US" sz="1400" dirty="0">
              <a:solidFill>
                <a:schemeClr val="bg1"/>
              </a:solidFill>
              <a:highlight>
                <a:srgbClr val="808000"/>
              </a:highligh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14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bg1"/>
                </a:solidFill>
                <a:highlight>
                  <a:srgbClr val="0000FF"/>
                </a:highlight>
              </a:rPr>
              <a:t>Управляемая изоляция производственной сети от административных, и внешних сетей</a:t>
            </a:r>
            <a:endParaRPr lang="ru-RU" sz="1400" dirty="0">
              <a:solidFill>
                <a:schemeClr val="bg1"/>
              </a:solidFill>
              <a:highlight>
                <a:srgbClr val="0000FF"/>
              </a:highlight>
              <a:latin typeface="Aveni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F9D56-930F-40EC-8C97-7C0C3BCC6F8C}"/>
              </a:ext>
            </a:extLst>
          </p:cNvPr>
          <p:cNvSpPr txBox="1"/>
          <p:nvPr/>
        </p:nvSpPr>
        <p:spPr>
          <a:xfrm>
            <a:off x="1343472" y="1274035"/>
            <a:ext cx="288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Требование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8D185C-F7E1-4F13-B18B-B04202A382B3}"/>
              </a:ext>
            </a:extLst>
          </p:cNvPr>
          <p:cNvSpPr txBox="1"/>
          <p:nvPr/>
        </p:nvSpPr>
        <p:spPr>
          <a:xfrm>
            <a:off x="7752184" y="1282467"/>
            <a:ext cx="288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Результат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10A9B-C05F-4A8F-BE35-A5666889FFF6}"/>
              </a:ext>
            </a:extLst>
          </p:cNvPr>
          <p:cNvSpPr txBox="1"/>
          <p:nvPr/>
        </p:nvSpPr>
        <p:spPr>
          <a:xfrm>
            <a:off x="6050992" y="1596825"/>
            <a:ext cx="58799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>
                <a:highlight>
                  <a:srgbClr val="FFFF00"/>
                </a:highlight>
              </a:rPr>
              <a:t>Выполнено с помощью технологии географического распределения «</a:t>
            </a:r>
            <a:r>
              <a:rPr lang="en-US" dirty="0">
                <a:highlight>
                  <a:srgbClr val="FFFF00"/>
                </a:highlight>
              </a:rPr>
              <a:t>multi-pod</a:t>
            </a:r>
            <a:r>
              <a:rPr lang="ru-RU" dirty="0">
                <a:highlight>
                  <a:srgbClr val="FFFF00"/>
                </a:highlight>
              </a:rPr>
              <a:t>». </a:t>
            </a:r>
            <a:r>
              <a:rPr lang="en-US" dirty="0">
                <a:highlight>
                  <a:srgbClr val="FFFF00"/>
                </a:highlight>
              </a:rPr>
              <a:t>VXLAN </a:t>
            </a:r>
            <a:r>
              <a:rPr lang="ru-RU" dirty="0">
                <a:highlight>
                  <a:srgbClr val="FFFF00"/>
                </a:highlight>
              </a:rPr>
              <a:t>из разных </a:t>
            </a:r>
            <a:r>
              <a:rPr lang="en-US" dirty="0">
                <a:highlight>
                  <a:srgbClr val="FFFF00"/>
                </a:highlight>
              </a:rPr>
              <a:t>POD </a:t>
            </a:r>
            <a:r>
              <a:rPr lang="ru-RU" dirty="0">
                <a:highlight>
                  <a:srgbClr val="FFFF00"/>
                </a:highlight>
              </a:rPr>
              <a:t>связываются друг с другом так же, как если бы они находились на одной площадке.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9741E-6229-448C-94FA-4497116A8A47}"/>
              </a:ext>
            </a:extLst>
          </p:cNvPr>
          <p:cNvSpPr txBox="1"/>
          <p:nvPr/>
        </p:nvSpPr>
        <p:spPr>
          <a:xfrm>
            <a:off x="6161837" y="2826185"/>
            <a:ext cx="5748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>
                <a:highlight>
                  <a:srgbClr val="00FF00"/>
                </a:highlight>
              </a:rPr>
              <a:t>Выполнено с использованием </a:t>
            </a:r>
            <a:r>
              <a:rPr lang="en-US" dirty="0">
                <a:highlight>
                  <a:srgbClr val="00FF00"/>
                </a:highlight>
              </a:rPr>
              <a:t>anycast MAC, anycast IP</a:t>
            </a:r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B218BD-952B-4044-82C5-A8567E3C0CA2}"/>
              </a:ext>
            </a:extLst>
          </p:cNvPr>
          <p:cNvSpPr txBox="1"/>
          <p:nvPr/>
        </p:nvSpPr>
        <p:spPr>
          <a:xfrm>
            <a:off x="6161837" y="3506756"/>
            <a:ext cx="57483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>
                <a:highlight>
                  <a:srgbClr val="C0C0C0"/>
                </a:highlight>
              </a:rPr>
              <a:t>Выполнено . Используется топология </a:t>
            </a:r>
            <a:r>
              <a:rPr lang="en-US" dirty="0">
                <a:highlight>
                  <a:srgbClr val="C0C0C0"/>
                </a:highlight>
              </a:rPr>
              <a:t>CLOS</a:t>
            </a:r>
            <a:r>
              <a:rPr lang="ru-RU" dirty="0">
                <a:highlight>
                  <a:srgbClr val="C0C0C0"/>
                </a:highlight>
              </a:rPr>
              <a:t>, которая может расширяться горизонтально – добавлением новых </a:t>
            </a:r>
            <a:r>
              <a:rPr lang="en-US" dirty="0">
                <a:highlight>
                  <a:srgbClr val="C0C0C0"/>
                </a:highlight>
              </a:rPr>
              <a:t>spine-leaf</a:t>
            </a:r>
            <a:r>
              <a:rPr lang="ru-RU" dirty="0">
                <a:highlight>
                  <a:srgbClr val="C0C0C0"/>
                </a:highlight>
              </a:rPr>
              <a:t>, а также вертикально – путём внедрения </a:t>
            </a:r>
            <a:r>
              <a:rPr lang="en-US" dirty="0">
                <a:highlight>
                  <a:srgbClr val="C0C0C0"/>
                </a:highlight>
              </a:rPr>
              <a:t>super-spine </a:t>
            </a:r>
            <a:r>
              <a:rPr lang="ru-RU" dirty="0">
                <a:highlight>
                  <a:srgbClr val="C0C0C0"/>
                </a:highlight>
              </a:rPr>
              <a:t>узлов, без влияния на уже действующие сервисы.</a:t>
            </a:r>
            <a:endParaRPr lang="en-US" dirty="0">
              <a:highlight>
                <a:srgbClr val="C0C0C0"/>
              </a:highlight>
            </a:endParaRPr>
          </a:p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37084-C224-415A-95D8-984CEA69E959}"/>
              </a:ext>
            </a:extLst>
          </p:cNvPr>
          <p:cNvSpPr txBox="1"/>
          <p:nvPr/>
        </p:nvSpPr>
        <p:spPr>
          <a:xfrm>
            <a:off x="6276520" y="4676307"/>
            <a:ext cx="57483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>
                <a:highlight>
                  <a:srgbClr val="00FFFF"/>
                </a:highlight>
              </a:rPr>
              <a:t>Выполнено с использованием </a:t>
            </a:r>
            <a:r>
              <a:rPr lang="en-US" dirty="0">
                <a:highlight>
                  <a:srgbClr val="00FFFF"/>
                </a:highlight>
              </a:rPr>
              <a:t>L3 switch </a:t>
            </a:r>
            <a:r>
              <a:rPr lang="ru-RU" dirty="0">
                <a:highlight>
                  <a:srgbClr val="00FFFF"/>
                </a:highlight>
              </a:rPr>
              <a:t>оборудования, только с поддержкой распространённых </a:t>
            </a:r>
            <a:r>
              <a:rPr lang="en-US" dirty="0">
                <a:highlight>
                  <a:srgbClr val="00FFFF"/>
                </a:highlight>
              </a:rPr>
              <a:t>IGP/BGP </a:t>
            </a:r>
            <a:r>
              <a:rPr lang="ru-RU" dirty="0">
                <a:highlight>
                  <a:srgbClr val="00FFFF"/>
                </a:highlight>
              </a:rPr>
              <a:t>протоколов, и технологии </a:t>
            </a:r>
            <a:r>
              <a:rPr lang="en-US" dirty="0">
                <a:highlight>
                  <a:srgbClr val="00FFFF"/>
                </a:highlight>
              </a:rPr>
              <a:t>VXLAN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36FB-6E78-482E-8F0E-72863D0A190D}"/>
              </a:ext>
            </a:extLst>
          </p:cNvPr>
          <p:cNvSpPr txBox="1"/>
          <p:nvPr/>
        </p:nvSpPr>
        <p:spPr>
          <a:xfrm>
            <a:off x="6161837" y="5586532"/>
            <a:ext cx="5748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highlight>
                  <a:srgbClr val="808000"/>
                </a:highlight>
              </a:rPr>
              <a:t>Выполнено с использованием технологии </a:t>
            </a:r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</a:rPr>
              <a:t>MCLAG</a:t>
            </a:r>
          </a:p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91B05D-70B3-44F1-B19A-D32315ECE68D}"/>
              </a:ext>
            </a:extLst>
          </p:cNvPr>
          <p:cNvSpPr txBox="1"/>
          <p:nvPr/>
        </p:nvSpPr>
        <p:spPr>
          <a:xfrm>
            <a:off x="6276520" y="6198012"/>
            <a:ext cx="57483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highlight>
                  <a:srgbClr val="0000FF"/>
                </a:highlight>
              </a:rPr>
              <a:t>Выполнено через  управляемый обмен маршрутной информацией на выделенных устройствах</a:t>
            </a:r>
            <a:endParaRPr lang="en-US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010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23392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Выводы. 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566" y="1772816"/>
            <a:ext cx="1166529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Все заявленные требования проекта были реализованы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Сетевая инфраструктура была реализована на относительно малораспространённой платформе </a:t>
            </a:r>
            <a:r>
              <a:rPr lang="en-US" sz="2000" dirty="0">
                <a:latin typeface="Avenir"/>
              </a:rPr>
              <a:t>NOS SONIC</a:t>
            </a:r>
            <a:r>
              <a:rPr lang="ru-RU" sz="2000" dirty="0">
                <a:latin typeface="Avenir"/>
              </a:rPr>
              <a:t>, что отразилось в некоторых сложностях при настройке:</a:t>
            </a:r>
          </a:p>
          <a:p>
            <a:r>
              <a:rPr lang="ru-RU" sz="2000" dirty="0">
                <a:latin typeface="Avenir"/>
              </a:rPr>
              <a:t>	- После конфигурации </a:t>
            </a:r>
            <a:r>
              <a:rPr lang="en-US" sz="2000" dirty="0">
                <a:latin typeface="Avenir"/>
              </a:rPr>
              <a:t>MCLAG </a:t>
            </a:r>
            <a:r>
              <a:rPr lang="ru-RU" sz="2000" dirty="0">
                <a:latin typeface="Avenir"/>
              </a:rPr>
              <a:t>необходима перезагрузка пары </a:t>
            </a:r>
            <a:r>
              <a:rPr lang="en-US" sz="2000" dirty="0">
                <a:latin typeface="Avenir"/>
              </a:rPr>
              <a:t>leaf</a:t>
            </a:r>
            <a:r>
              <a:rPr lang="ru-RU" sz="2000" dirty="0">
                <a:latin typeface="Avenir"/>
              </a:rPr>
              <a:t>, иначе при </a:t>
            </a:r>
            <a:r>
              <a:rPr lang="ru-RU" sz="2000" dirty="0" err="1">
                <a:latin typeface="Avenir"/>
              </a:rPr>
              <a:t>пинге</a:t>
            </a:r>
            <a:r>
              <a:rPr lang="ru-RU" sz="2000" dirty="0">
                <a:latin typeface="Avenir"/>
              </a:rPr>
              <a:t> клиентов наблюдается </a:t>
            </a:r>
            <a:r>
              <a:rPr lang="ru-RU" sz="2000" dirty="0" err="1">
                <a:latin typeface="Avenir"/>
              </a:rPr>
              <a:t>дуплицирование</a:t>
            </a:r>
            <a:r>
              <a:rPr lang="ru-RU" sz="2000" dirty="0">
                <a:latin typeface="Avenir"/>
              </a:rPr>
              <a:t> ответов</a:t>
            </a:r>
          </a:p>
          <a:p>
            <a:r>
              <a:rPr lang="ru-RU" sz="2000" dirty="0">
                <a:latin typeface="Avenir"/>
              </a:rPr>
              <a:t>	- После перезагрузки устройств </a:t>
            </a:r>
            <a:r>
              <a:rPr lang="en-US" sz="2000" dirty="0">
                <a:latin typeface="Avenir"/>
              </a:rPr>
              <a:t>Dell Sonic </a:t>
            </a:r>
            <a:r>
              <a:rPr lang="ru-RU" sz="2000" dirty="0">
                <a:latin typeface="Avenir"/>
              </a:rPr>
              <a:t>требуется ручное поднятие </a:t>
            </a:r>
            <a:r>
              <a:rPr lang="en-US" sz="2000" dirty="0" err="1">
                <a:latin typeface="Avenir"/>
              </a:rPr>
              <a:t>vlan</a:t>
            </a:r>
            <a:r>
              <a:rPr lang="en-US" sz="2000" dirty="0">
                <a:latin typeface="Avenir"/>
              </a:rPr>
              <a:t> </a:t>
            </a:r>
            <a:r>
              <a:rPr lang="ru-RU" sz="2000" dirty="0">
                <a:latin typeface="Avenir"/>
              </a:rPr>
              <a:t>интерфейсов через команды операционной системы (не </a:t>
            </a:r>
            <a:r>
              <a:rPr lang="en-US" sz="2000" dirty="0">
                <a:latin typeface="Avenir"/>
              </a:rPr>
              <a:t>sonic-cli)</a:t>
            </a:r>
          </a:p>
          <a:p>
            <a:r>
              <a:rPr lang="en-US" sz="2000" dirty="0">
                <a:latin typeface="Avenir"/>
              </a:rPr>
              <a:t>	- </a:t>
            </a:r>
            <a:r>
              <a:rPr lang="ru-RU" sz="2000" dirty="0">
                <a:latin typeface="Avenir"/>
              </a:rPr>
              <a:t>Часть команд приходилось давать в </a:t>
            </a:r>
            <a:r>
              <a:rPr lang="en-US" sz="2000" dirty="0">
                <a:latin typeface="Avenir"/>
              </a:rPr>
              <a:t>shell FRR</a:t>
            </a:r>
            <a:r>
              <a:rPr lang="ru-RU" sz="2000" dirty="0">
                <a:latin typeface="Avenir"/>
              </a:rPr>
              <a:t>, из-за их отсутствия в </a:t>
            </a:r>
            <a:r>
              <a:rPr lang="en-US" sz="2000" dirty="0">
                <a:latin typeface="Avenir"/>
              </a:rPr>
              <a:t>sonic-cli</a:t>
            </a:r>
            <a:endParaRPr lang="ru-RU" sz="2000" dirty="0">
              <a:latin typeface="Avenir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В первом приближении, </a:t>
            </a:r>
            <a:r>
              <a:rPr lang="en-US" sz="2000" dirty="0">
                <a:latin typeface="Avenir"/>
              </a:rPr>
              <a:t>sonic-cli </a:t>
            </a:r>
            <a:r>
              <a:rPr lang="ru-RU" sz="2000" dirty="0">
                <a:latin typeface="Avenir"/>
              </a:rPr>
              <a:t>имеет достаточный набор команд для </a:t>
            </a:r>
            <a:r>
              <a:rPr lang="ru-RU" sz="2000" dirty="0" err="1">
                <a:latin typeface="Avenir"/>
              </a:rPr>
              <a:t>траблшутинга</a:t>
            </a:r>
            <a:r>
              <a:rPr lang="ru-RU" sz="2000" dirty="0">
                <a:latin typeface="Avenir"/>
              </a:rPr>
              <a:t> </a:t>
            </a:r>
            <a:r>
              <a:rPr lang="en-US" sz="2000" dirty="0">
                <a:latin typeface="Avenir"/>
              </a:rPr>
              <a:t>VXLAN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2000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75954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4294967295"/>
          </p:nvPr>
        </p:nvSpPr>
        <p:spPr>
          <a:xfrm>
            <a:off x="0" y="5121275"/>
            <a:ext cx="1300163" cy="137318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sp>
        <p:nvSpPr>
          <p:cNvPr id="12" name="Google Shape;188;p23"/>
          <p:cNvSpPr txBox="1">
            <a:spLocks/>
          </p:cNvSpPr>
          <p:nvPr/>
        </p:nvSpPr>
        <p:spPr>
          <a:xfrm>
            <a:off x="7608168" y="6087753"/>
            <a:ext cx="4789431" cy="59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4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Сураев Дмитрий Валерьевич</a:t>
            </a:r>
          </a:p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11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Сетевой инженер</a:t>
            </a:r>
            <a:endParaRPr lang="ru-RU" sz="1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191343" y="1598365"/>
            <a:ext cx="11809311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ru-RU" sz="2000" b="1" dirty="0">
                <a:latin typeface="Avenir"/>
              </a:rPr>
              <a:t>Цель проекта</a:t>
            </a:r>
            <a:r>
              <a:rPr lang="en-US" sz="2000" b="1" dirty="0">
                <a:latin typeface="Avenir"/>
              </a:rPr>
              <a:t>: </a:t>
            </a:r>
            <a:endParaRPr lang="ru-RU" sz="2000" b="1" dirty="0">
              <a:latin typeface="Avenir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ru-RU" sz="2000" b="1" dirty="0">
                <a:latin typeface="Avenir"/>
              </a:rPr>
              <a:t>Разработать концепцию ЦОД уровня предприятия.</a:t>
            </a:r>
            <a:endParaRPr lang="en-US" sz="2000" b="1" dirty="0">
              <a:latin typeface="Avenir"/>
            </a:endParaRPr>
          </a:p>
          <a:p>
            <a:pPr marL="285750" lvl="0" indent="-285750" algn="ctr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en-US" sz="2000" b="1" dirty="0">
              <a:latin typeface="Avenir"/>
            </a:endParaRPr>
          </a:p>
          <a:p>
            <a:pPr marL="285750" lvl="0" indent="-285750" algn="just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Предприятие имеет центральный офис, в котором располагаются серверы приложений систем </a:t>
            </a:r>
            <a:r>
              <a:rPr lang="en-US" sz="2000" dirty="0">
                <a:latin typeface="Avenir"/>
              </a:rPr>
              <a:t>CRM, </a:t>
            </a:r>
            <a:r>
              <a:rPr lang="ru-RU" sz="2000" dirty="0">
                <a:latin typeface="Avenir"/>
              </a:rPr>
              <a:t>бухгалтерии, и проч. административных сервисов</a:t>
            </a:r>
          </a:p>
          <a:p>
            <a:pPr marL="285750" lvl="0" indent="-285750" algn="just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В центральном офисе также располагается основное ядро системы проектирования выпускаемой продукции </a:t>
            </a:r>
          </a:p>
          <a:p>
            <a:pPr marL="285750" lvl="0" indent="-285750" algn="just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Предприятие имеет ряд разнесённых географически производственных хабов, в которых располагаются сервера систем АСУТП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Задачи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7448" y="1700808"/>
            <a:ext cx="8928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Описание требований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Выбор технологии реализации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Реализация проекта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Оценка реализации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Выводы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Описание требований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/>
          <p:cNvSpPr txBox="1"/>
          <p:nvPr/>
        </p:nvSpPr>
        <p:spPr>
          <a:xfrm>
            <a:off x="706838" y="1477567"/>
            <a:ext cx="97688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/>
              <a:t>Обеспечение территориально распределенной сетевой инфраструктуры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/>
              <a:t>Обеспечение географического резервирования производственных приложений Заказчика: CAD, АСУТП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/>
              <a:t>Обеспечение возможности миграции серверов Заказчика как внутри, так и между локациями, без необходимости переконфигурирования сетевого стека со стороны клиента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/>
              <a:t>Обеспечение горизонтального масштабирования сетевой инфраструктуры для подключения нового оборудования Заказчика, без влияния на уже работающие сервисы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/>
              <a:t>- Построение сетевой инфраструктуры без применения дорогостоящего IP/MPLS стека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/>
              <a:t>- Обеспечение отказоустойчивых подключений серверов критической инфраструктуры (АСУТП, CRM, CAD) к оборудованию сетевой инфраструктуры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/>
              <a:t>- Управляемая изоляция производственной сети от административных, и внешних сетей</a:t>
            </a:r>
            <a:endParaRPr lang="ru-RU" sz="2000" dirty="0">
              <a:latin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528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Выбор технологии реализации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826F5-C9DA-498F-9B22-F0087E864303}"/>
              </a:ext>
            </a:extLst>
          </p:cNvPr>
          <p:cNvSpPr txBox="1"/>
          <p:nvPr/>
        </p:nvSpPr>
        <p:spPr>
          <a:xfrm>
            <a:off x="839416" y="2242611"/>
            <a:ext cx="97688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CLOS топология дает возможности простого масштабирования ёмкости и производительности сети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Технология VXLAN </a:t>
            </a:r>
            <a:r>
              <a:rPr lang="ru-RU" sz="2000" dirty="0" err="1">
                <a:latin typeface="Avenir"/>
              </a:rPr>
              <a:t>Anycast</a:t>
            </a:r>
            <a:r>
              <a:rPr lang="ru-RU" sz="2000" dirty="0">
                <a:latin typeface="Avenir"/>
              </a:rPr>
              <a:t> Gateway позволяет обеспечивать миграцию подключений клиентов внутри сетевой инфраструктуры, с сохранением настроек сетевого стека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Имеется поддержка организации как L2 так и L3 сервисов. Нет ограничений на кол-во отдельных сервисов в пределах организации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Технология MCLAG обеспечивает отказоустойчивое подключение клиентов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Технология DCI (Data Center </a:t>
            </a:r>
            <a:r>
              <a:rPr lang="ru-RU" sz="2000" dirty="0" err="1">
                <a:latin typeface="Avenir"/>
              </a:rPr>
              <a:t>Interconnect</a:t>
            </a:r>
            <a:r>
              <a:rPr lang="ru-RU" sz="2000" dirty="0">
                <a:latin typeface="Avenir"/>
              </a:rPr>
              <a:t>) обеспечивает бесшовное географическое распределение POD-</a:t>
            </a:r>
            <a:r>
              <a:rPr lang="ru-RU" sz="2000" dirty="0" err="1">
                <a:latin typeface="Avenir"/>
              </a:rPr>
              <a:t>ов</a:t>
            </a:r>
            <a:endParaRPr lang="ru-RU" sz="2000" dirty="0">
              <a:latin typeface="Avenir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Не требуется настройки IP/MPLS стека и использования оборудования, обеспечивающего его поддержку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4E744-9641-4C7F-8229-89D8839410B1}"/>
              </a:ext>
            </a:extLst>
          </p:cNvPr>
          <p:cNvSpPr txBox="1"/>
          <p:nvPr/>
        </p:nvSpPr>
        <p:spPr>
          <a:xfrm>
            <a:off x="297498" y="1367600"/>
            <a:ext cx="100601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Учитывая к сетевой инфраструктуре, наиболее оптимальным является построение сети на базе технологии VXLAN: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 Описание решения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2DFF4-7761-47A5-8516-F8B4D557FBD7}"/>
              </a:ext>
            </a:extLst>
          </p:cNvPr>
          <p:cNvSpPr txBox="1"/>
          <p:nvPr/>
        </p:nvSpPr>
        <p:spPr>
          <a:xfrm>
            <a:off x="275899" y="1254896"/>
            <a:ext cx="11161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800" b="1" dirty="0"/>
              <a:t>Оборудование</a:t>
            </a:r>
          </a:p>
          <a:p>
            <a:pPr lvl="2"/>
            <a:r>
              <a:rPr lang="ru-RU" sz="1800" dirty="0"/>
              <a:t>	Данный проект построен на оборудовании Dell, на базе NOS Dell Enterprise Sonic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5B2E6-812B-42CF-B746-CD0EF52B4A65}"/>
              </a:ext>
            </a:extLst>
          </p:cNvPr>
          <p:cNvSpPr txBox="1"/>
          <p:nvPr/>
        </p:nvSpPr>
        <p:spPr>
          <a:xfrm>
            <a:off x="286760" y="1925955"/>
            <a:ext cx="11161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2. </a:t>
            </a:r>
            <a:r>
              <a:rPr lang="en-US" sz="1800" b="1" dirty="0"/>
              <a:t>Underlay, Overlay </a:t>
            </a:r>
            <a:r>
              <a:rPr lang="ru-RU" sz="1800" dirty="0"/>
              <a:t>	</a:t>
            </a:r>
          </a:p>
          <a:p>
            <a:r>
              <a:rPr lang="ru-RU" sz="1800" dirty="0"/>
              <a:t>	Для унификации управления, на обоих уровнях используется протокол </a:t>
            </a:r>
            <a:r>
              <a:rPr lang="en-US" sz="1800" dirty="0"/>
              <a:t>e</a:t>
            </a:r>
            <a:r>
              <a:rPr lang="ru-RU" sz="1800" dirty="0"/>
              <a:t>BGP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89D4E-E9F7-49BC-A2E5-769A9047FDC6}"/>
              </a:ext>
            </a:extLst>
          </p:cNvPr>
          <p:cNvSpPr txBox="1"/>
          <p:nvPr/>
        </p:nvSpPr>
        <p:spPr>
          <a:xfrm>
            <a:off x="275899" y="2609352"/>
            <a:ext cx="11161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3. Резервирования подключений</a:t>
            </a:r>
            <a:r>
              <a:rPr lang="ru-RU" sz="1800" dirty="0"/>
              <a:t>	</a:t>
            </a:r>
          </a:p>
          <a:p>
            <a:r>
              <a:rPr lang="ru-RU" sz="1800" dirty="0"/>
              <a:t>	Используется технология </a:t>
            </a:r>
            <a:r>
              <a:rPr lang="en-US" sz="1800" dirty="0"/>
              <a:t>MCLAG</a:t>
            </a:r>
            <a:endParaRPr lang="ru-RU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30288-13D9-4521-81C7-37050097A897}"/>
              </a:ext>
            </a:extLst>
          </p:cNvPr>
          <p:cNvSpPr txBox="1"/>
          <p:nvPr/>
        </p:nvSpPr>
        <p:spPr>
          <a:xfrm>
            <a:off x="275898" y="3278043"/>
            <a:ext cx="11724757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4. Межсегментная, внешняя маршрутизация</a:t>
            </a:r>
            <a:r>
              <a:rPr lang="ru-RU" sz="1800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Межсегментная маршрутизация выполняется на выделенном маршрутизаторе, подключенном к паре </a:t>
            </a:r>
            <a:r>
              <a:rPr lang="ru-RU" dirty="0" err="1"/>
              <a:t>border-leaf</a:t>
            </a:r>
            <a:endParaRPr lang="ru-RU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dirty="0"/>
              <a:t> В практической части, для целей демонстрации, функционал реализован на одном маршрутизаторе, но в производственной версии это может быть пара устройств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Для последующего масштабирования по пропускной способности, линки маршрутизатора с </a:t>
            </a:r>
            <a:r>
              <a:rPr lang="ru-RU" dirty="0" err="1"/>
              <a:t>border</a:t>
            </a:r>
            <a:r>
              <a:rPr lang="ru-RU" dirty="0"/>
              <a:t> </a:t>
            </a:r>
            <a:r>
              <a:rPr lang="ru-RU" dirty="0" err="1"/>
              <a:t>leaf</a:t>
            </a:r>
            <a:r>
              <a:rPr lang="ru-RU" dirty="0"/>
              <a:t> реализованы в виде 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Маршрутизация с внешними сетями также выполнена на выделенном маршрутизаторе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Реализация системы FW в проекте не приводится, но подразумевается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8C4E9-90C6-4597-895F-EF2513CFB914}"/>
              </a:ext>
            </a:extLst>
          </p:cNvPr>
          <p:cNvSpPr txBox="1"/>
          <p:nvPr/>
        </p:nvSpPr>
        <p:spPr>
          <a:xfrm>
            <a:off x="298582" y="5484185"/>
            <a:ext cx="11161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5. Технология связи между </a:t>
            </a:r>
            <a:r>
              <a:rPr lang="en-US" sz="1800" b="1" dirty="0"/>
              <a:t>POD-</a:t>
            </a:r>
            <a:r>
              <a:rPr lang="ru-RU" sz="1800" b="1" dirty="0" err="1"/>
              <a:t>ами</a:t>
            </a:r>
            <a:endParaRPr lang="ru-RU" sz="1800" dirty="0"/>
          </a:p>
          <a:p>
            <a:r>
              <a:rPr lang="ru-RU" sz="1800" dirty="0"/>
              <a:t>	Используется вариант «</a:t>
            </a:r>
            <a:r>
              <a:rPr lang="en-US" sz="1800" dirty="0"/>
              <a:t>multi-POD</a:t>
            </a:r>
            <a:r>
              <a:rPr lang="ru-RU" sz="1800" dirty="0"/>
              <a:t>»</a:t>
            </a:r>
            <a:r>
              <a:rPr lang="en-US" sz="1800" dirty="0"/>
              <a:t>.</a:t>
            </a:r>
            <a:r>
              <a:rPr lang="ru-RU" sz="1800" dirty="0"/>
              <a:t>Транспорт обеспечивается через арендованные каналы между </a:t>
            </a:r>
            <a:r>
              <a:rPr lang="en-US" sz="1800" dirty="0"/>
              <a:t>spine-</a:t>
            </a:r>
            <a:r>
              <a:rPr lang="ru-RU" sz="1800" dirty="0"/>
              <a:t>маршрутизаторами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6954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Клиентские сети (сервисы)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6B13CFE8-7CE0-4958-83AB-9A3C2A4A0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57623"/>
              </p:ext>
            </p:extLst>
          </p:nvPr>
        </p:nvGraphicFramePr>
        <p:xfrm>
          <a:off x="159770" y="1844824"/>
          <a:ext cx="11256654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109">
                  <a:extLst>
                    <a:ext uri="{9D8B030D-6E8A-4147-A177-3AD203B41FA5}">
                      <a16:colId xmlns:a16="http://schemas.microsoft.com/office/drawing/2014/main" val="949887583"/>
                    </a:ext>
                  </a:extLst>
                </a:gridCol>
                <a:gridCol w="1876109">
                  <a:extLst>
                    <a:ext uri="{9D8B030D-6E8A-4147-A177-3AD203B41FA5}">
                      <a16:colId xmlns:a16="http://schemas.microsoft.com/office/drawing/2014/main" val="4217929579"/>
                    </a:ext>
                  </a:extLst>
                </a:gridCol>
                <a:gridCol w="1432358">
                  <a:extLst>
                    <a:ext uri="{9D8B030D-6E8A-4147-A177-3AD203B41FA5}">
                      <a16:colId xmlns:a16="http://schemas.microsoft.com/office/drawing/2014/main" val="3095416759"/>
                    </a:ext>
                  </a:extLst>
                </a:gridCol>
                <a:gridCol w="2319860">
                  <a:extLst>
                    <a:ext uri="{9D8B030D-6E8A-4147-A177-3AD203B41FA5}">
                      <a16:colId xmlns:a16="http://schemas.microsoft.com/office/drawing/2014/main" val="504375832"/>
                    </a:ext>
                  </a:extLst>
                </a:gridCol>
                <a:gridCol w="1876109">
                  <a:extLst>
                    <a:ext uri="{9D8B030D-6E8A-4147-A177-3AD203B41FA5}">
                      <a16:colId xmlns:a16="http://schemas.microsoft.com/office/drawing/2014/main" val="2014434334"/>
                    </a:ext>
                  </a:extLst>
                </a:gridCol>
                <a:gridCol w="1876109">
                  <a:extLst>
                    <a:ext uri="{9D8B030D-6E8A-4147-A177-3AD203B41FA5}">
                      <a16:colId xmlns:a16="http://schemas.microsoft.com/office/drawing/2014/main" val="1549634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Сервис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 </a:t>
                      </a:r>
                      <a:r>
                        <a:rPr lang="ru-RU" dirty="0"/>
                        <a:t>сервис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L3 </a:t>
                      </a:r>
                      <a:r>
                        <a:rPr lang="ru-RU" dirty="0"/>
                        <a:t>сервис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Межсегментная маршрутизация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Доступ во внешние сети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Присутствие в </a:t>
                      </a:r>
                      <a:r>
                        <a:rPr lang="en-US" dirty="0"/>
                        <a:t>POD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33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Управление предприятием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CRM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ADM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ADM - CAD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Центральный (офис)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00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Бухгалтерия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ADM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ADM - CAD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Центральный (офис)</a:t>
                      </a:r>
                    </a:p>
                    <a:p>
                      <a:pPr algn="l"/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3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Проектный отдел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CAD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CAD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CAD – ADM</a:t>
                      </a:r>
                    </a:p>
                    <a:p>
                      <a:pPr algn="ctr"/>
                      <a:r>
                        <a:rPr lang="en-US" sz="1600" dirty="0"/>
                        <a:t>CAD - ASU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Центральный (офис), Производство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6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Сеть производства (АСУТП)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ASU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ASU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ASU - CAD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/>
                        <a:t>Центральный (офис), Производство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47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25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-150650"/>
            <a:ext cx="12310248" cy="70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551384" y="116632"/>
            <a:ext cx="10752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Реализация проекта. Общая схема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1D85BF-4EB3-4B99-A4B4-551734C4A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343" y="1412776"/>
            <a:ext cx="7385314" cy="51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6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тека">
  <a:themeElements>
    <a:clrScheme name="Аптека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Аптека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Аптека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</TotalTime>
  <Words>1748</Words>
  <Application>Microsoft Office PowerPoint</Application>
  <PresentationFormat>Широкоэкранный</PresentationFormat>
  <Paragraphs>248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Roboto</vt:lpstr>
      <vt:lpstr>Calibri</vt:lpstr>
      <vt:lpstr>Wingdings</vt:lpstr>
      <vt:lpstr>Arial</vt:lpstr>
      <vt:lpstr>Century Gothic</vt:lpstr>
      <vt:lpstr>Times New Roman</vt:lpstr>
      <vt:lpstr>Avenir</vt:lpstr>
      <vt:lpstr>Book Antiqua</vt:lpstr>
      <vt:lpstr>Аптека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Dmitiy Suraev</dc:creator>
  <cp:lastModifiedBy>Dmitriy Suraev</cp:lastModifiedBy>
  <cp:revision>66</cp:revision>
  <dcterms:modified xsi:type="dcterms:W3CDTF">2024-07-17T17:31:45Z</dcterms:modified>
</cp:coreProperties>
</file>